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36"/>
  </p:notesMasterIdLst>
  <p:sldIdLst>
    <p:sldId id="2343" r:id="rId2"/>
    <p:sldId id="2361" r:id="rId3"/>
    <p:sldId id="2314" r:id="rId4"/>
    <p:sldId id="2340" r:id="rId5"/>
    <p:sldId id="2421" r:id="rId6"/>
    <p:sldId id="2459" r:id="rId7"/>
    <p:sldId id="2449" r:id="rId8"/>
    <p:sldId id="2448" r:id="rId9"/>
    <p:sldId id="2422" r:id="rId10"/>
    <p:sldId id="2425" r:id="rId11"/>
    <p:sldId id="2444" r:id="rId12"/>
    <p:sldId id="2426" r:id="rId13"/>
    <p:sldId id="2432" r:id="rId14"/>
    <p:sldId id="2452" r:id="rId15"/>
    <p:sldId id="2451" r:id="rId16"/>
    <p:sldId id="2450" r:id="rId17"/>
    <p:sldId id="2433" r:id="rId18"/>
    <p:sldId id="2453" r:id="rId19"/>
    <p:sldId id="2457" r:id="rId20"/>
    <p:sldId id="2434" r:id="rId21"/>
    <p:sldId id="2458" r:id="rId22"/>
    <p:sldId id="2435" r:id="rId23"/>
    <p:sldId id="2436" r:id="rId24"/>
    <p:sldId id="2437" r:id="rId25"/>
    <p:sldId id="2454" r:id="rId26"/>
    <p:sldId id="2438" r:id="rId27"/>
    <p:sldId id="2446" r:id="rId28"/>
    <p:sldId id="2440" r:id="rId29"/>
    <p:sldId id="2455" r:id="rId30"/>
    <p:sldId id="2456" r:id="rId31"/>
    <p:sldId id="2460" r:id="rId32"/>
    <p:sldId id="2441" r:id="rId33"/>
    <p:sldId id="2442" r:id="rId34"/>
    <p:sldId id="235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0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2AA"/>
    <a:srgbClr val="10153A"/>
    <a:srgbClr val="BF1D8F"/>
    <a:srgbClr val="64B1B1"/>
    <a:srgbClr val="B50000"/>
    <a:srgbClr val="EDBD3D"/>
    <a:srgbClr val="8AAC8A"/>
    <a:srgbClr val="A0C8A1"/>
    <a:srgbClr val="A5CEA5"/>
    <a:srgbClr val="FF2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1" autoAdjust="0"/>
  </p:normalViewPr>
  <p:slideViewPr>
    <p:cSldViewPr snapToObjects="1" showGuides="1">
      <p:cViewPr varScale="1">
        <p:scale>
          <a:sx n="70" d="100"/>
          <a:sy n="70" d="100"/>
        </p:scale>
        <p:origin x="1386" y="48"/>
      </p:cViewPr>
      <p:guideLst>
        <p:guide orient="horz" pos="2586"/>
        <p:guide pos="3083"/>
      </p:guideLst>
    </p:cSldViewPr>
  </p:slideViewPr>
  <p:outlineViewPr>
    <p:cViewPr>
      <p:scale>
        <a:sx n="33" d="100"/>
        <a:sy n="33" d="100"/>
      </p:scale>
      <p:origin x="0" y="93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3554-A0C3-9947-88AB-99F8B0DB7609}" type="datetimeFigureOut">
              <a:rPr lang="en-US" smtClean="0"/>
              <a:pPr/>
              <a:t>9/16/2016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C237D-9997-B74D-A6A9-ABAB3DA7B55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923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Ustede se pregutaran oruq NONFARAD IDEAS, pues porque avees sresulta una manera de firenciar, y comunicar bien para transmitior una idea, explciancla a oartor d elo que es sino de lo queno es. Recurso valido, que al reaoizar la negacion en este casod euna gragae cobra mas fuerza, criosidad e interes.ANMARSE AL NO</a:t>
            </a:r>
          </a:p>
          <a:p>
            <a:r>
              <a:rPr lang="en-US" dirty="0"/>
              <a:t>----- Meeting Notes (19/03/15 12:05) -----</a:t>
            </a:r>
          </a:p>
          <a:p>
            <a:r>
              <a:rPr lang="en-US" dirty="0"/>
              <a:t>diferenciar no   5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E4CC86-68F9-464A-9717-E2E6CE65A47C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0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C237D-9997-B74D-A6A9-ABAB3DA7B553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52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ir .</a:t>
            </a:r>
            <a:r>
              <a:rPr lang="es-ES" dirty="0" err="1"/>
              <a:t>imqueando</a:t>
            </a:r>
            <a:r>
              <a:rPr lang="es-ES" dirty="0"/>
              <a:t> con la</a:t>
            </a:r>
            <a:r>
              <a:rPr lang="es-ES" baseline="0" dirty="0"/>
              <a:t> </a:t>
            </a:r>
            <a:r>
              <a:rPr lang="es-ES" baseline="0" dirty="0" err="1"/>
              <a:t>taea</a:t>
            </a:r>
            <a:r>
              <a:rPr lang="es-ES" baseline="0" dirty="0"/>
              <a:t> que es </a:t>
            </a:r>
            <a:r>
              <a:rPr lang="es-ES" baseline="0" dirty="0" err="1"/>
              <a:t>preociaciomd</a:t>
            </a:r>
            <a:r>
              <a:rPr lang="es-ES" baseline="0" dirty="0"/>
              <a:t> </a:t>
            </a:r>
            <a:r>
              <a:rPr lang="es-ES" baseline="0" dirty="0" err="1"/>
              <a:t>eusetdds</a:t>
            </a:r>
            <a:r>
              <a:rPr lang="es-ES" baseline="0" dirty="0"/>
              <a:t>  de esta asociación, podremos ver las tres U de UUNTU </a:t>
            </a:r>
            <a:r>
              <a:rPr lang="es-ES" baseline="0" dirty="0" err="1"/>
              <a:t>coo</a:t>
            </a:r>
            <a:r>
              <a:rPr lang="es-ES" baseline="0" dirty="0"/>
              <a:t> trae </a:t>
            </a:r>
            <a:r>
              <a:rPr lang="es-ES" baseline="0" dirty="0" err="1"/>
              <a:t>simanes</a:t>
            </a:r>
            <a:r>
              <a:rPr lang="es-ES" baseline="0" dirty="0"/>
              <a:t> </a:t>
            </a:r>
            <a:r>
              <a:rPr lang="es-ES" baseline="0" dirty="0" err="1"/>
              <a:t>quy</a:t>
            </a:r>
            <a:r>
              <a:rPr lang="es-ES" baseline="0" dirty="0"/>
              <a:t> e</a:t>
            </a:r>
          </a:p>
          <a:p>
            <a:r>
              <a:rPr lang="es-ES" baseline="0" dirty="0"/>
              <a:t>unidad DE CPCMEPTOD, UTILIDFAD para ña tarea de </a:t>
            </a:r>
            <a:r>
              <a:rPr lang="es-ES" baseline="0" dirty="0" err="1"/>
              <a:t>co,piane</a:t>
            </a:r>
            <a:r>
              <a:rPr lang="es-ES" baseline="0" dirty="0"/>
              <a:t>, </a:t>
            </a:r>
            <a:r>
              <a:rPr lang="es-ES" baseline="0" dirty="0" err="1"/>
              <a:t>ubciaciom</a:t>
            </a:r>
            <a:r>
              <a:rPr lang="es-ES" baseline="0" dirty="0"/>
              <a:t>, cualquiera se a le rol en la </a:t>
            </a:r>
            <a:r>
              <a:rPr lang="es-ES" baseline="0" dirty="0" err="1"/>
              <a:t>e,pfresa</a:t>
            </a:r>
            <a:r>
              <a:rPr lang="es-ES" baseline="0" dirty="0"/>
              <a:t> y </a:t>
            </a:r>
            <a:r>
              <a:rPr lang="es-ES" baseline="0" dirty="0" err="1"/>
              <a:t>organziacion</a:t>
            </a:r>
            <a:r>
              <a:rPr lang="es-ES" baseline="0" dirty="0"/>
              <a:t>, pensar como </a:t>
            </a:r>
            <a:r>
              <a:rPr lang="es-ES" baseline="0" dirty="0" err="1"/>
              <a:t>aplciarlo</a:t>
            </a:r>
            <a:r>
              <a:rPr lang="es-ES" baseline="0" dirty="0"/>
              <a:t>.</a:t>
            </a:r>
          </a:p>
          <a:p>
            <a:r>
              <a:rPr lang="es-ES" baseline="0" dirty="0"/>
              <a:t>UNIDAD, </a:t>
            </a:r>
            <a:r>
              <a:rPr lang="es-ES" baseline="0" dirty="0" err="1"/>
              <a:t>tofda</a:t>
            </a:r>
            <a:r>
              <a:rPr lang="es-ES" baseline="0" dirty="0"/>
              <a:t> a </a:t>
            </a:r>
            <a:r>
              <a:rPr lang="es-ES" baseline="0" dirty="0" err="1"/>
              <a:t>orgamzoacko</a:t>
            </a:r>
            <a:r>
              <a:rPr lang="es-ES" baseline="0" dirty="0"/>
              <a:t>, detrás de esto, sabemos que es difícil, saben </a:t>
            </a:r>
            <a:r>
              <a:rPr lang="es-ES" baseline="0" dirty="0" err="1"/>
              <a:t>prque</a:t>
            </a:r>
            <a:r>
              <a:rPr lang="es-ES" baseline="0" dirty="0"/>
              <a:t>, porque </a:t>
            </a:r>
            <a:r>
              <a:rPr lang="es-ES" baseline="0" dirty="0" err="1"/>
              <a:t>cuandos</a:t>
            </a:r>
            <a:r>
              <a:rPr lang="es-ES" baseline="0" dirty="0"/>
              <a:t> e </a:t>
            </a:r>
            <a:r>
              <a:rPr lang="es-ES" baseline="0" dirty="0" err="1"/>
              <a:t>lcuha</a:t>
            </a:r>
            <a:r>
              <a:rPr lang="es-ES" baseline="0" dirty="0"/>
              <a:t> contra la </a:t>
            </a:r>
            <a:r>
              <a:rPr lang="es-ES" baseline="0" dirty="0" err="1"/>
              <a:t>flata</a:t>
            </a:r>
            <a:r>
              <a:rPr lang="es-ES" baseline="0" dirty="0"/>
              <a:t> de trasparencia </a:t>
            </a:r>
            <a:r>
              <a:rPr lang="es-ES" baseline="0" dirty="0" err="1"/>
              <a:t>ñp</a:t>
            </a:r>
            <a:r>
              <a:rPr lang="es-ES" baseline="0" dirty="0"/>
              <a:t> que </a:t>
            </a:r>
            <a:r>
              <a:rPr lang="es-ES" baseline="0" dirty="0" err="1"/>
              <a:t>sicede</a:t>
            </a:r>
            <a:r>
              <a:rPr lang="es-ES" baseline="0" dirty="0"/>
              <a:t> es </a:t>
            </a:r>
            <a:r>
              <a:rPr lang="es-ES" baseline="0" dirty="0" err="1"/>
              <a:t>qie</a:t>
            </a:r>
            <a:r>
              <a:rPr lang="es-ES" baseline="0" dirty="0"/>
              <a:t> </a:t>
            </a:r>
            <a:r>
              <a:rPr lang="es-ES" baseline="0" dirty="0" err="1"/>
              <a:t>temeps</a:t>
            </a:r>
            <a:r>
              <a:rPr lang="es-ES" baseline="0" dirty="0"/>
              <a:t> a toda la corrupción en contra-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C237D-9997-B74D-A6A9-ABAB3DA7B553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8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Uruguay banco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C237D-9997-B74D-A6A9-ABAB3DA7B553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9425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HAY QUE HACEE COSAS EXTRAOEDINAERIAS HACE QUE HACEE COSAS ORDINARIAS EXTRAPRDINARIAMENTE BIEN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C237D-9997-B74D-A6A9-ABAB3DA7B553}" type="slidenum">
              <a:rPr lang="es-ES_tradnl" smtClean="0"/>
              <a:pPr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97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15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16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00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8640"/>
            <a:ext cx="9144000" cy="6921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diapositiva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019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590528" y="5877272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rgbClr val="43DBEB"/>
                </a:solidFill>
              </a:defRPr>
            </a:lvl1pPr>
          </a:lstStyle>
          <a:p>
            <a:fld id="{C0AC9EF9-8BCA-4DBD-BE49-BF33BF7B83EC}" type="datetimeFigureOut">
              <a:rPr lang="es-CO" smtClean="0"/>
              <a:pPr/>
              <a:t>16/09/2016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127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2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8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20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62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14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8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5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3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C5A2-3AF8-F347-9553-F560D0F9836F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16/09/2016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876D-A277-2F4E-BAF8-70BB299FE30D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3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713" r:id="rId13"/>
    <p:sldLayoutId id="214748371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44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834285" y="1484784"/>
            <a:ext cx="4572000" cy="4644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prestigio de un apellido se destruye en segundos y devora como un cáncer a las generaciones futuras.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apellido de un corrupto va haciendo estragos en hijos y nietos inocentes y en los afectos más cercanos.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corrupto a veces teme más a la mirada de su entorno afectivo que al brazo de la justicia</a:t>
            </a:r>
            <a:endParaRPr lang="es-ES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7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763688" y="1988840"/>
            <a:ext cx="5094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que ya se apartó de las normas establecidas pagará las consecuencias legales “visibles” pero a veces más graves y de mayores son las consecuencias “invisibles”, aún cuando los familiares cercanos se beneficien materialmente en una primera instancia.</a:t>
            </a:r>
          </a:p>
          <a:p>
            <a:endParaRPr lang="es-ES" sz="24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400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largo brazo de la conciencia siempre nos alcanza</a:t>
            </a: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6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303849" y="2204864"/>
            <a:ext cx="4572000" cy="2170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que trabajar sobre legislaciones para arrepentidos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procurar que no haya motivos de qué  tener que arrepentirse.</a:t>
            </a:r>
          </a:p>
        </p:txBody>
      </p:sp>
    </p:spTree>
    <p:extLst>
      <p:ext uri="{BB962C8B-B14F-4D97-AF65-F5344CB8AC3E}">
        <p14:creationId xmlns:p14="http://schemas.microsoft.com/office/powerpoint/2010/main" val="19799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68151" y="2132856"/>
            <a:ext cx="4572000" cy="36640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UBUNTU.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Milenaria filosofía africana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“Soy porque tú eres”.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lo que te afecta me afecta y todo lo que me pasa, te pasa</a:t>
            </a: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7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3900" b="1" baseline="30000" dirty="0">
                <a:solidFill>
                  <a:srgbClr val="FF0000"/>
                </a:solidFill>
              </a:rPr>
              <a:t>U</a:t>
            </a:r>
            <a:r>
              <a:rPr lang="es-ES" sz="23900" b="1" baseline="30000" dirty="0">
                <a:solidFill>
                  <a:schemeClr val="bg1"/>
                </a:solidFill>
              </a:rPr>
              <a:t>B</a:t>
            </a:r>
            <a:r>
              <a:rPr lang="es-ES" sz="23900" b="1" baseline="30000" dirty="0">
                <a:solidFill>
                  <a:srgbClr val="FF0000"/>
                </a:solidFill>
              </a:rPr>
              <a:t>U</a:t>
            </a:r>
            <a:r>
              <a:rPr lang="es-ES" sz="23900" b="1" baseline="30000" dirty="0">
                <a:solidFill>
                  <a:schemeClr val="bg1"/>
                </a:solidFill>
              </a:rPr>
              <a:t>NT</a:t>
            </a:r>
            <a:r>
              <a:rPr lang="es-ES" sz="23900" b="1" baseline="30000" dirty="0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4" name="Marcador de contenido 3" descr="cliparti1_magnet-clipart_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 bwMode="auto">
          <a:xfrm>
            <a:off x="1907704" y="3356992"/>
            <a:ext cx="5042520" cy="277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3413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6639" y="4498140"/>
            <a:ext cx="4418673" cy="2592288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148064" y="3789040"/>
            <a:ext cx="3564136" cy="25224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  <a:buFont typeface="Arial"/>
              <a:buNone/>
            </a:pPr>
            <a:r>
              <a:rPr lang="es-ES_tradnl" dirty="0">
                <a:latin typeface="Open Sans Condensed Light"/>
                <a:cs typeface="Open Sans"/>
              </a:rPr>
              <a:t>    </a:t>
            </a:r>
          </a:p>
          <a:p>
            <a:pPr algn="ctr">
              <a:spcBef>
                <a:spcPts val="200"/>
              </a:spcBef>
              <a:buFont typeface="Arial"/>
              <a:buNone/>
            </a:pPr>
            <a:endParaRPr lang="es-ES_tradnl" dirty="0">
              <a:latin typeface="Open Sans Condensed Light"/>
              <a:cs typeface="Open Sans"/>
            </a:endParaRPr>
          </a:p>
          <a:p>
            <a:pPr algn="ctr">
              <a:spcBef>
                <a:spcPts val="200"/>
              </a:spcBef>
              <a:buFont typeface="Arial"/>
              <a:buNone/>
            </a:pPr>
            <a:r>
              <a:rPr lang="es-ES_tradnl" sz="4000" b="1" dirty="0">
                <a:solidFill>
                  <a:srgbClr val="FF0000"/>
                </a:solidFill>
                <a:latin typeface="Open Sans Condensed Light"/>
                <a:cs typeface="Open Sans"/>
              </a:rPr>
              <a:t>U</a:t>
            </a:r>
            <a:r>
              <a:rPr lang="es-ES_tradnl" sz="4000" b="1" dirty="0">
                <a:solidFill>
                  <a:schemeClr val="bg1"/>
                </a:solidFill>
                <a:latin typeface="Open Sans Condensed Light"/>
                <a:cs typeface="Open Sans"/>
              </a:rPr>
              <a:t>bicación</a:t>
            </a:r>
          </a:p>
          <a:p>
            <a:pPr algn="ctr">
              <a:spcBef>
                <a:spcPts val="200"/>
              </a:spcBef>
              <a:buFont typeface="Arial"/>
              <a:buNone/>
            </a:pPr>
            <a:endParaRPr lang="es-ES_tradnl" dirty="0">
              <a:latin typeface="Open Sans Condensed Light"/>
              <a:cs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3652">
            <a:off x="4816573" y="1156996"/>
            <a:ext cx="4418673" cy="2592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0971" flipH="1">
            <a:off x="-651221" y="1250439"/>
            <a:ext cx="4482189" cy="25922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32848" y="680438"/>
            <a:ext cx="1920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>
                <a:solidFill>
                  <a:srgbClr val="FF0000"/>
                </a:solidFill>
                <a:latin typeface="Open Sans Condensed Light"/>
                <a:cs typeface="Open Sans"/>
              </a:rPr>
              <a:t>U</a:t>
            </a:r>
            <a:r>
              <a:rPr lang="es-ES_tradnl" sz="4000" b="1" dirty="0">
                <a:solidFill>
                  <a:schemeClr val="bg1"/>
                </a:solidFill>
                <a:latin typeface="Open Sans Condensed Light"/>
                <a:cs typeface="Open Sans"/>
              </a:rPr>
              <a:t>nidad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93860" y="407472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buFont typeface="Arial"/>
              <a:buNone/>
            </a:pPr>
            <a:r>
              <a:rPr lang="es-ES_tradnl" sz="4000" b="1" dirty="0">
                <a:solidFill>
                  <a:srgbClr val="FF0000"/>
                </a:solidFill>
                <a:latin typeface="Open Sans Condensed Light"/>
                <a:cs typeface="Open Sans"/>
              </a:rPr>
              <a:t>U</a:t>
            </a:r>
            <a:r>
              <a:rPr lang="es-ES_tradnl" sz="4000" b="1" dirty="0">
                <a:solidFill>
                  <a:schemeClr val="bg1"/>
                </a:solidFill>
                <a:latin typeface="Open Sans Condensed Light"/>
                <a:cs typeface="Open Sans"/>
              </a:rPr>
              <a:t>tilidad</a:t>
            </a:r>
            <a:r>
              <a:rPr lang="es-ES_tradnl" sz="4000" b="1" dirty="0">
                <a:latin typeface="Open Sans Condensed Light"/>
                <a:cs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24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08" y="0"/>
            <a:ext cx="8781511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195736" y="47667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err="1">
                <a:solidFill>
                  <a:srgbClr val="FF0000"/>
                </a:solidFill>
              </a:rPr>
              <a:t>u</a:t>
            </a:r>
            <a:r>
              <a:rPr lang="es-ES" sz="9600" b="1" dirty="0" err="1"/>
              <a:t>b</a:t>
            </a:r>
            <a:r>
              <a:rPr lang="es-ES" sz="9600" b="1" dirty="0" err="1">
                <a:solidFill>
                  <a:srgbClr val="FF0000"/>
                </a:solidFill>
              </a:rPr>
              <a:t>u</a:t>
            </a:r>
            <a:r>
              <a:rPr lang="es-ES" sz="9600" b="1" dirty="0" err="1"/>
              <a:t>nt</a:t>
            </a:r>
            <a:r>
              <a:rPr lang="es-ES" sz="9600" b="1" dirty="0" err="1">
                <a:solidFill>
                  <a:srgbClr val="FF0000"/>
                </a:solidFill>
              </a:rPr>
              <a:t>u</a:t>
            </a:r>
            <a:endParaRPr lang="es-E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6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0" y="76673"/>
            <a:ext cx="9144000" cy="69215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483768" y="880790"/>
            <a:ext cx="4572000" cy="5112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OJOS DE HIJOS.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“MIRA COMO NOS MIRAN”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relatividad es un  concepto que funciona muy bien en la física. Nunca en ética.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Mandela fue un ejemplo de coherencia entre el Decir y el Hacer.</a:t>
            </a:r>
          </a:p>
        </p:txBody>
      </p:sp>
    </p:spTree>
    <p:extLst>
      <p:ext uri="{BB962C8B-B14F-4D97-AF65-F5344CB8AC3E}">
        <p14:creationId xmlns:p14="http://schemas.microsoft.com/office/powerpoint/2010/main" val="178296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! OJO !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ELLOS NOS OBSERVAN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44824"/>
            <a:ext cx="3021337" cy="45259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81" y="1787442"/>
            <a:ext cx="3063947" cy="45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96" y="274638"/>
            <a:ext cx="9012032" cy="6583361"/>
          </a:xfrm>
        </p:spPr>
      </p:pic>
      <p:sp>
        <p:nvSpPr>
          <p:cNvPr id="3" name="CuadroTexto 2"/>
          <p:cNvSpPr txBox="1"/>
          <p:nvPr/>
        </p:nvSpPr>
        <p:spPr>
          <a:xfrm>
            <a:off x="4788024" y="1052736"/>
            <a:ext cx="3638817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tx2"/>
                </a:solidFill>
              </a:rPr>
              <a:t>¿Tus actos diarios 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resisten la 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transparencia 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de su mirada?</a:t>
            </a:r>
          </a:p>
          <a:p>
            <a:endParaRPr lang="es-ES" sz="3200" b="1" dirty="0"/>
          </a:p>
          <a:p>
            <a:endParaRPr lang="es-ES" sz="3200" b="1" dirty="0"/>
          </a:p>
          <a:p>
            <a:r>
              <a:rPr lang="es-ES" sz="2800" b="1" dirty="0">
                <a:solidFill>
                  <a:schemeClr val="tx2"/>
                </a:solidFill>
              </a:rPr>
              <a:t>Tus hijos te miran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Tu empresa te observa</a:t>
            </a:r>
          </a:p>
          <a:p>
            <a:r>
              <a:rPr lang="es-ES" sz="2800" b="1" dirty="0">
                <a:solidFill>
                  <a:schemeClr val="tx2"/>
                </a:solidFill>
              </a:rPr>
              <a:t>Tu país te necesita</a:t>
            </a:r>
          </a:p>
        </p:txBody>
      </p:sp>
    </p:spTree>
    <p:extLst>
      <p:ext uri="{BB962C8B-B14F-4D97-AF65-F5344CB8AC3E}">
        <p14:creationId xmlns:p14="http://schemas.microsoft.com/office/powerpoint/2010/main" val="26998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images-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5316"/>
          <a:stretch>
            <a:fillRect/>
          </a:stretch>
        </p:blipFill>
        <p:spPr>
          <a:xfrm>
            <a:off x="86381" y="825438"/>
            <a:ext cx="8982439" cy="4939994"/>
          </a:xfrm>
        </p:spPr>
      </p:pic>
      <p:sp>
        <p:nvSpPr>
          <p:cNvPr id="2" name="Rectangle 1"/>
          <p:cNvSpPr/>
          <p:nvPr/>
        </p:nvSpPr>
        <p:spPr>
          <a:xfrm>
            <a:off x="2195736" y="1896248"/>
            <a:ext cx="4752528" cy="2520280"/>
          </a:xfrm>
          <a:prstGeom prst="rect">
            <a:avLst/>
          </a:prstGeom>
          <a:solidFill>
            <a:schemeClr val="tx2">
              <a:alpha val="8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non</a:t>
            </a:r>
            <a:r>
              <a:rPr lang="en-US" sz="5400" b="1" dirty="0" err="1"/>
              <a:t>garage</a:t>
            </a:r>
            <a:r>
              <a:rPr lang="en-US" sz="5400" b="1" dirty="0" err="1">
                <a:solidFill>
                  <a:srgbClr val="FF0000"/>
                </a:solidFill>
              </a:rPr>
              <a:t>ideas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7664" y="60932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www.rafaeljijenasanchez.com.ar</a:t>
            </a:r>
          </a:p>
        </p:txBody>
      </p:sp>
    </p:spTree>
    <p:extLst>
      <p:ext uri="{BB962C8B-B14F-4D97-AF65-F5344CB8AC3E}">
        <p14:creationId xmlns:p14="http://schemas.microsoft.com/office/powerpoint/2010/main" val="59544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052736"/>
            <a:ext cx="4572000" cy="4747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simple copo de nieve puede hacer que una rama se quiebre, al acumularse grandes cantidades de nieve, que en conjunto suman y pesan.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mismo puede suceder con una voz más que se alce para denunciar o luchar  contra este flagelo.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257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763688" y="880790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10153A"/>
              </a:solidFill>
            </a:endParaRPr>
          </a:p>
          <a:p>
            <a:endParaRPr lang="es-ES" dirty="0">
              <a:solidFill>
                <a:srgbClr val="10153A"/>
              </a:solidFill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 cstate="print"/>
          <a:srcRect t="13289" b="13289"/>
          <a:stretch>
            <a:fillRect/>
          </a:stretch>
        </p:blipFill>
        <p:spPr>
          <a:xfrm>
            <a:off x="457200" y="1188725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7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268760"/>
            <a:ext cx="4572000" cy="504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Asociar la mirada de Mandela , figura impoluta, como recordatorio y símbolo de las miradas de los afectos más cercanos que actúe como inhibidor para no apartarse del camino correcto.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 a complementar todas las acciones vinculadas con el cumplimiento de normas.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374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268760"/>
            <a:ext cx="4572000" cy="42568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Cambian  las tecnologías, las leyes, normas, procedimientos y reglamentaciones, pero los valores permanecen.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es una dicotomía entre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Etica</a:t>
            </a: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Cumplimiento sino una complementación donde  interactúan unas con otras.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567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741423"/>
            <a:ext cx="4572000" cy="36640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Unos pocos dispuestos a algo pueden hacer mucho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-Acciones más preventivas que punitivas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“El derecho puede imponerse desde afuera, la moral, no”</a:t>
            </a:r>
            <a:endParaRPr lang="es-E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7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/>
              <a:t> CORTAR LA CORRUPCION</a:t>
            </a:r>
          </a:p>
          <a:p>
            <a:r>
              <a:rPr lang="es-CO" dirty="0"/>
              <a:t>ESTA EN TUS MANOS. TU PUEDES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63688" y="880790"/>
            <a:ext cx="50943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10153A"/>
              </a:solidFill>
            </a:endParaRPr>
          </a:p>
          <a:p>
            <a:endParaRPr lang="es-ES" sz="6000" b="1" dirty="0">
              <a:solidFill>
                <a:schemeClr val="tx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86000" y="474345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s-ES" sz="5400" b="1" dirty="0"/>
          </a:p>
          <a:p>
            <a:pPr lvl="1"/>
            <a:endParaRPr lang="es-ES" sz="4000" b="1" dirty="0">
              <a:solidFill>
                <a:schemeClr val="tx2"/>
              </a:solidFill>
            </a:endParaRPr>
          </a:p>
          <a:p>
            <a:pPr lvl="1"/>
            <a:endParaRPr lang="es-ES" sz="5400" b="1" dirty="0"/>
          </a:p>
          <a:p>
            <a:pPr lvl="1"/>
            <a:r>
              <a:rPr lang="es-ES" sz="4000" b="1" dirty="0">
                <a:solidFill>
                  <a:schemeClr val="tx2"/>
                </a:solidFill>
              </a:rPr>
              <a:t>Visualizar valores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rcRect t="4746" b="4746"/>
          <a:stretch>
            <a:fillRect/>
          </a:stretch>
        </p:blipFill>
        <p:spPr>
          <a:xfrm>
            <a:off x="827584" y="1138689"/>
            <a:ext cx="76328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772816"/>
            <a:ext cx="4572000" cy="29611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frenos y alarmas de conciencia pueden surgir antes de intentar apartarse de las normas.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¿Valores? ¿formación familiar? ¿religión? ¿sociedad? ¿mandamientos?  ¿Temor a ser vistos?</a:t>
            </a:r>
          </a:p>
        </p:txBody>
      </p:sp>
    </p:spTree>
    <p:extLst>
      <p:ext uri="{BB962C8B-B14F-4D97-AF65-F5344CB8AC3E}">
        <p14:creationId xmlns:p14="http://schemas.microsoft.com/office/powerpoint/2010/main" val="131624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999186"/>
            <a:ext cx="4572000" cy="1775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que una ley del arrepentido, tratar de que no tengan motivos para arrepentirse</a:t>
            </a:r>
          </a:p>
        </p:txBody>
      </p:sp>
    </p:spTree>
    <p:extLst>
      <p:ext uri="{BB962C8B-B14F-4D97-AF65-F5344CB8AC3E}">
        <p14:creationId xmlns:p14="http://schemas.microsoft.com/office/powerpoint/2010/main" val="270772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2276872"/>
            <a:ext cx="4572000" cy="22681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TENEMOS A TODA LA CADENA DE LA CORRUPCION EN CONTRA</a:t>
            </a:r>
            <a:endParaRPr lang="es-ES" sz="2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 PUEDES CORTARLA </a:t>
            </a:r>
            <a:endParaRPr lang="es-E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14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0"/>
            <a:ext cx="10577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MANDELA-08 CABEZAL F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r="16347"/>
          <a:stretch>
            <a:fillRect/>
          </a:stretch>
        </p:blipFill>
        <p:spPr>
          <a:xfrm>
            <a:off x="-1557818" y="1"/>
            <a:ext cx="12475536" cy="6861064"/>
          </a:xfrm>
        </p:spPr>
      </p:pic>
    </p:spTree>
    <p:extLst>
      <p:ext uri="{BB962C8B-B14F-4D97-AF65-F5344CB8AC3E}">
        <p14:creationId xmlns:p14="http://schemas.microsoft.com/office/powerpoint/2010/main" val="442150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CORTA CON ELLA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Acción viral con </a:t>
            </a:r>
            <a:r>
              <a:rPr lang="es-ES" b="1" dirty="0" err="1">
                <a:solidFill>
                  <a:schemeClr val="bg1"/>
                </a:solidFill>
              </a:rPr>
              <a:t>celebrities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 descr="561621c5018d7_EQUIPO_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176" b="-74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08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dirty="0">
                <a:solidFill>
                  <a:schemeClr val="bg1"/>
                </a:solidFill>
              </a:rPr>
              <a:t>¿</a:t>
            </a:r>
            <a:r>
              <a:rPr lang="es-ES" sz="7200" b="1" dirty="0">
                <a:solidFill>
                  <a:schemeClr val="bg1"/>
                </a:solidFill>
              </a:rPr>
              <a:t>Cómo aplicarías el concepto </a:t>
            </a:r>
            <a:r>
              <a:rPr lang="es-ES" sz="7200" b="1" dirty="0">
                <a:solidFill>
                  <a:srgbClr val="FF0000"/>
                </a:solidFill>
              </a:rPr>
              <a:t>U</a:t>
            </a:r>
            <a:r>
              <a:rPr lang="es-ES" sz="7200" b="1" dirty="0">
                <a:solidFill>
                  <a:schemeClr val="bg1"/>
                </a:solidFill>
              </a:rPr>
              <a:t>b</a:t>
            </a:r>
            <a:r>
              <a:rPr lang="es-ES" sz="7200" b="1" dirty="0">
                <a:solidFill>
                  <a:srgbClr val="FF0000"/>
                </a:solidFill>
              </a:rPr>
              <a:t>u</a:t>
            </a:r>
            <a:r>
              <a:rPr lang="es-ES" sz="7200" b="1" dirty="0">
                <a:solidFill>
                  <a:schemeClr val="bg1"/>
                </a:solidFill>
              </a:rPr>
              <a:t>nt</a:t>
            </a:r>
            <a:r>
              <a:rPr lang="es-ES" sz="7200" b="1" dirty="0">
                <a:solidFill>
                  <a:srgbClr val="FF0000"/>
                </a:solidFill>
              </a:rPr>
              <a:t>u</a:t>
            </a:r>
            <a:r>
              <a:rPr lang="es-ES" sz="7200" b="1" dirty="0">
                <a:solidFill>
                  <a:schemeClr val="bg1"/>
                </a:solidFill>
              </a:rPr>
              <a:t> en el </a:t>
            </a:r>
            <a:r>
              <a:rPr lang="es-ES" sz="7200" b="1" dirty="0">
                <a:solidFill>
                  <a:srgbClr val="FF0000"/>
                </a:solidFill>
              </a:rPr>
              <a:t>día</a:t>
            </a:r>
            <a:r>
              <a:rPr lang="es-ES" sz="7200" b="1" dirty="0">
                <a:solidFill>
                  <a:schemeClr val="bg1"/>
                </a:solidFill>
              </a:rPr>
              <a:t> a </a:t>
            </a:r>
            <a:r>
              <a:rPr lang="es-ES" sz="7200" b="1" dirty="0">
                <a:solidFill>
                  <a:srgbClr val="FF0000"/>
                </a:solidFill>
              </a:rPr>
              <a:t>día </a:t>
            </a:r>
            <a:r>
              <a:rPr lang="es-ES" sz="7200" b="1" dirty="0">
                <a:solidFill>
                  <a:schemeClr val="bg1"/>
                </a:solidFill>
              </a:rPr>
              <a:t>en tu empresa? </a:t>
            </a:r>
          </a:p>
        </p:txBody>
      </p:sp>
    </p:spTree>
    <p:extLst>
      <p:ext uri="{BB962C8B-B14F-4D97-AF65-F5344CB8AC3E}">
        <p14:creationId xmlns:p14="http://schemas.microsoft.com/office/powerpoint/2010/main" val="573810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UN LARGO CAMINO HACIA LA LIBERTAD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6000" y="21328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andado ese largo camino hacia la libertad. He intentado no flaquear; he dado pasos en falso a lo largo del camino. Pero he descubierto el secreto de que después de escalar una gran colina, uno sólo descubre que quedan muchas más por escalar... </a:t>
            </a:r>
            <a:endParaRPr lang="es-ES" sz="2400" b="1" dirty="0">
              <a:solidFill>
                <a:schemeClr val="tx2"/>
              </a:solidFill>
            </a:endParaRPr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82" y="3789040"/>
            <a:ext cx="2114916" cy="24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29002" y="1556792"/>
            <a:ext cx="4572000" cy="4421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s-ES" sz="24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tomé un momento para descansar, para robar una mirada de la maravillosa vista que me rodea, para mirar atrás a la distancia que he recorrido. Pero sólo puedo descansar un momento, pues con la libertad vienen las responsabilidades, y no me atrevo a detenerme, pues mi largo camino no ha terminado aún”               </a:t>
            </a: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Nelson Mandela</a:t>
            </a:r>
            <a:endParaRPr lang="es-ES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000449"/>
            <a:ext cx="1728192" cy="22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3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060848"/>
            <a:ext cx="511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>
              <a:solidFill>
                <a:schemeClr val="bg1"/>
              </a:solidFill>
            </a:endParaRPr>
          </a:p>
          <a:p>
            <a:r>
              <a:rPr lang="es-ES" sz="3200" b="1" dirty="0">
                <a:solidFill>
                  <a:schemeClr val="bg1"/>
                </a:solidFill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15637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0" y="188639"/>
            <a:ext cx="9144000" cy="167703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    </a:t>
            </a:r>
            <a:r>
              <a:rPr lang="es-ES" sz="3600" dirty="0">
                <a:solidFill>
                  <a:schemeClr val="tx2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UN TEMA DURO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763688" y="880790"/>
            <a:ext cx="5094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10153A"/>
              </a:solidFill>
            </a:endParaRPr>
          </a:p>
          <a:p>
            <a:endParaRPr lang="es-ES" sz="4000" b="1" dirty="0">
              <a:solidFill>
                <a:srgbClr val="10153A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03648" y="3717032"/>
            <a:ext cx="57934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tx2"/>
                </a:solidFill>
              </a:rPr>
              <a:t>Conferencia </a:t>
            </a:r>
            <a:r>
              <a:rPr lang="es-ES" sz="3600" b="1" dirty="0" err="1">
                <a:solidFill>
                  <a:schemeClr val="tx2"/>
                </a:solidFill>
              </a:rPr>
              <a:t>Inspiracional</a:t>
            </a:r>
            <a:r>
              <a:rPr lang="es-ES" sz="3600" b="1" dirty="0">
                <a:solidFill>
                  <a:schemeClr val="tx2"/>
                </a:solidFill>
              </a:rPr>
              <a:t> de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Rafael Jijena Sánchez</a:t>
            </a:r>
          </a:p>
          <a:p>
            <a:endParaRPr lang="es-ES" sz="3600" b="1" dirty="0">
              <a:solidFill>
                <a:schemeClr val="tx2"/>
              </a:solidFill>
            </a:endParaRPr>
          </a:p>
          <a:p>
            <a:r>
              <a:rPr lang="es-ES" sz="3600" b="1" dirty="0">
                <a:solidFill>
                  <a:schemeClr val="tx2"/>
                </a:solidFill>
              </a:rPr>
              <a:t>www.nongarageideas.com.ar</a:t>
            </a:r>
          </a:p>
          <a:p>
            <a:endParaRPr lang="es-ES" sz="3600" dirty="0"/>
          </a:p>
          <a:p>
            <a:endParaRPr lang="es-ES" sz="3600" dirty="0"/>
          </a:p>
          <a:p>
            <a:r>
              <a:rPr lang="es-ES" sz="3600" dirty="0"/>
              <a:t>                                         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43608" y="1412776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tx2"/>
                </a:solidFill>
              </a:rPr>
              <a:t>Un enfoque blando </a:t>
            </a:r>
          </a:p>
          <a:p>
            <a:r>
              <a:rPr lang="es-ES" sz="4400" b="1" dirty="0">
                <a:solidFill>
                  <a:schemeClr val="tx2"/>
                </a:solidFill>
              </a:rPr>
              <a:t>de un tema duro</a:t>
            </a:r>
          </a:p>
          <a:p>
            <a:endParaRPr lang="es-E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3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CONCEPTOS E IDEAS FUERZA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47664" y="1628800"/>
            <a:ext cx="5310336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Leyes, normas y reglamentaciones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apelan al control externo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ética, moral y valores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apelan al autocontrol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355893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987" y="1124744"/>
            <a:ext cx="2555826" cy="1705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85" y="4783985"/>
            <a:ext cx="2411810" cy="1222459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410070" y="2326454"/>
            <a:ext cx="2061840" cy="22420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  <a:buFont typeface="Arial"/>
              <a:buNone/>
            </a:pPr>
            <a:r>
              <a:rPr lang="es-ES_tradnl" sz="16600" b="1" dirty="0">
                <a:solidFill>
                  <a:schemeClr val="bg1"/>
                </a:solidFill>
                <a:latin typeface="Open Sans Condensed Light"/>
                <a:cs typeface="Open San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4183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763688" y="880790"/>
            <a:ext cx="50943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10153A"/>
              </a:solidFill>
            </a:endParaRPr>
          </a:p>
          <a:p>
            <a:endParaRPr lang="es-ES" sz="6000" b="1" dirty="0">
              <a:solidFill>
                <a:schemeClr val="tx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86000" y="474345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s-ES" sz="5400" b="1" dirty="0"/>
          </a:p>
          <a:p>
            <a:pPr lvl="1"/>
            <a:r>
              <a:rPr lang="es-ES" sz="4000" b="1" dirty="0">
                <a:solidFill>
                  <a:schemeClr val="tx2"/>
                </a:solidFill>
              </a:rPr>
              <a:t>CONTROL EXTERNO </a:t>
            </a:r>
          </a:p>
          <a:p>
            <a:pPr lvl="1"/>
            <a:r>
              <a:rPr lang="es-ES" sz="4000" b="1" dirty="0">
                <a:solidFill>
                  <a:schemeClr val="tx2"/>
                </a:solidFill>
              </a:rPr>
              <a:t>         </a:t>
            </a:r>
            <a:r>
              <a:rPr lang="es-ES" sz="6600" b="1" dirty="0">
                <a:solidFill>
                  <a:srgbClr val="FF0000"/>
                </a:solidFill>
              </a:rPr>
              <a:t>Y </a:t>
            </a:r>
            <a:endParaRPr lang="es-ES" sz="4000" b="1" dirty="0">
              <a:solidFill>
                <a:srgbClr val="FF0000"/>
              </a:solidFill>
            </a:endParaRPr>
          </a:p>
          <a:p>
            <a:pPr lvl="1"/>
            <a:r>
              <a:rPr lang="es-ES" sz="4000" b="1" dirty="0">
                <a:solidFill>
                  <a:schemeClr val="tx2"/>
                </a:solidFill>
              </a:rPr>
              <a:t>AUTOCONTROL INTERNO</a:t>
            </a:r>
          </a:p>
          <a:p>
            <a:pPr lvl="1"/>
            <a:endParaRPr lang="es-ES" sz="5400" b="1" dirty="0"/>
          </a:p>
          <a:p>
            <a:pPr lvl="1"/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1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0" y="188639"/>
            <a:ext cx="9144000" cy="167703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     </a:t>
            </a:r>
            <a:r>
              <a:rPr lang="es-ES" sz="3600" dirty="0">
                <a:solidFill>
                  <a:schemeClr val="tx2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UN TEMA DURO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763688" y="880790"/>
            <a:ext cx="5094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10153A"/>
              </a:solidFill>
            </a:endParaRPr>
          </a:p>
          <a:p>
            <a:endParaRPr lang="es-ES" sz="4000" b="1" dirty="0">
              <a:solidFill>
                <a:srgbClr val="10153A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03648" y="3717032"/>
            <a:ext cx="46650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600" dirty="0"/>
          </a:p>
          <a:p>
            <a:endParaRPr lang="es-ES" sz="3600" dirty="0"/>
          </a:p>
          <a:p>
            <a:endParaRPr lang="es-ES" sz="3600" dirty="0"/>
          </a:p>
          <a:p>
            <a:endParaRPr lang="es-ES" sz="3600" dirty="0"/>
          </a:p>
          <a:p>
            <a:r>
              <a:rPr lang="es-ES" sz="3600" dirty="0"/>
              <a:t>                                         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44552" y="1025685"/>
            <a:ext cx="3888432" cy="53826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3708921" y="188640"/>
            <a:ext cx="9435901" cy="588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buNone/>
            </a:pPr>
            <a:r>
              <a:rPr lang="es-ES_tradnl" dirty="0">
                <a:solidFill>
                  <a:srgbClr val="FFFFFF"/>
                </a:solidFill>
                <a:latin typeface="Open Sans Condensed Light"/>
                <a:cs typeface="Open Sans"/>
              </a:rPr>
              <a:t>                              “                      </a:t>
            </a:r>
          </a:p>
          <a:p>
            <a:pPr algn="ctr">
              <a:spcBef>
                <a:spcPts val="200"/>
              </a:spcBef>
              <a:buNone/>
            </a:pPr>
            <a:endParaRPr lang="es-ES_tradnl" sz="3600" b="1" dirty="0">
              <a:solidFill>
                <a:srgbClr val="FFFFFF"/>
              </a:solidFill>
              <a:latin typeface="Open Sans Condensed Light"/>
              <a:cs typeface="Open Sans"/>
            </a:endParaRP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rgbClr val="FFFFFF"/>
                </a:solidFill>
                <a:latin typeface="Open Sans Condensed Light"/>
                <a:cs typeface="Open Sans"/>
              </a:rPr>
              <a:t>                          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rgbClr val="FFFFFF"/>
                </a:solidFill>
                <a:latin typeface="Open Sans Condensed Light"/>
                <a:cs typeface="Open Sans"/>
              </a:rPr>
              <a:t>                    </a:t>
            </a: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Sólo la física es 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      relativa.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            La ética no. 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               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                                             </a:t>
            </a:r>
            <a:r>
              <a:rPr lang="es-ES_tradnl" sz="2800" b="1" dirty="0">
                <a:solidFill>
                  <a:schemeClr val="tx2"/>
                </a:solidFill>
                <a:latin typeface="Open Sans Condensed Light"/>
                <a:cs typeface="Open Sans"/>
              </a:rPr>
              <a:t>Albert Einstein</a:t>
            </a: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         </a:t>
            </a:r>
          </a:p>
          <a:p>
            <a:pPr algn="ctr">
              <a:spcBef>
                <a:spcPts val="200"/>
              </a:spcBef>
              <a:buNone/>
            </a:pPr>
            <a:r>
              <a:rPr lang="es-ES_tradnl" sz="3600" b="1" dirty="0">
                <a:solidFill>
                  <a:schemeClr val="tx2"/>
                </a:solidFill>
                <a:latin typeface="Open Sans Condensed Light"/>
                <a:cs typeface="Open Sans"/>
              </a:rPr>
              <a:t>                </a:t>
            </a:r>
          </a:p>
          <a:p>
            <a:pPr algn="ctr">
              <a:spcBef>
                <a:spcPts val="200"/>
              </a:spcBef>
              <a:buNone/>
            </a:pPr>
            <a:endParaRPr lang="es-ES_tradnl" dirty="0">
              <a:solidFill>
                <a:srgbClr val="FFFFFF"/>
              </a:solidFill>
              <a:latin typeface="Open Sans Condensed Ligh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7804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286000" y="1484784"/>
            <a:ext cx="4572000" cy="3561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mas fácil visualizar una ley,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decreto, una normativa, que los valores y aspectos éticos.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corrupción comienza por pequeños  actos.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transgresor especula con no ser visto por temor a la ley pero también a su propia conciencia.</a:t>
            </a:r>
          </a:p>
        </p:txBody>
      </p:sp>
    </p:spTree>
    <p:extLst>
      <p:ext uri="{BB962C8B-B14F-4D97-AF65-F5344CB8AC3E}">
        <p14:creationId xmlns:p14="http://schemas.microsoft.com/office/powerpoint/2010/main" val="123942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22060</TotalTime>
  <Words>856</Words>
  <Application>Microsoft Office PowerPoint</Application>
  <PresentationFormat>Presentación en pantalla (4:3)</PresentationFormat>
  <Paragraphs>128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Open Sans</vt:lpstr>
      <vt:lpstr>Open Sans Condensed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! OJO ! ELLOS NOS OBSERVAN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CORTA CON ELLA Acción viral con celebrities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Social Cooking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Melina Jajamovich</dc:creator>
  <cp:lastModifiedBy>LINA MARIA CARO TABARES</cp:lastModifiedBy>
  <cp:revision>908</cp:revision>
  <dcterms:created xsi:type="dcterms:W3CDTF">2013-07-10T10:56:04Z</dcterms:created>
  <dcterms:modified xsi:type="dcterms:W3CDTF">2016-09-16T13:53:27Z</dcterms:modified>
</cp:coreProperties>
</file>