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63" r:id="rId2"/>
    <p:sldId id="262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83" r:id="rId13"/>
    <p:sldId id="274" r:id="rId14"/>
    <p:sldId id="275" r:id="rId15"/>
    <p:sldId id="276" r:id="rId16"/>
    <p:sldId id="277" r:id="rId17"/>
    <p:sldId id="278" r:id="rId18"/>
    <p:sldId id="279" r:id="rId19"/>
    <p:sldId id="282" r:id="rId20"/>
    <p:sldId id="280" r:id="rId21"/>
    <p:sldId id="281" r:id="rId22"/>
    <p:sldId id="261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70F"/>
    <a:srgbClr val="00578F"/>
    <a:srgbClr val="D27B14"/>
    <a:srgbClr val="F57F2A"/>
    <a:srgbClr val="FFC057"/>
    <a:srgbClr val="008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5B72174-2616-4E67-AD8B-B3E1338350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D8D25D-918F-473A-99D4-BE06566835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8790-30A4-432E-AB30-40092C1BAB6C}" type="datetimeFigureOut">
              <a:rPr lang="es-CO" smtClean="0"/>
              <a:t>16/08/2019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44785A-1692-48D4-B346-11245FE4CC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E336C1-8E85-42B1-B49C-6EC4F0066D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ADBD5-0DDB-460B-9D81-F2E36C942E0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554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683008-220A-4FD9-99CC-8659D876D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536" y="809897"/>
            <a:ext cx="6288715" cy="3217642"/>
          </a:xfrm>
        </p:spPr>
        <p:txBody>
          <a:bodyPr anchor="ctr">
            <a:no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4A396-0BE9-49AF-818D-9032C7567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537" y="4060153"/>
            <a:ext cx="6288714" cy="953248"/>
          </a:xfrm>
        </p:spPr>
        <p:txBody>
          <a:bodyPr/>
          <a:lstStyle>
            <a:lvl1pPr marL="0" indent="0" algn="ctr">
              <a:buNone/>
              <a:defRPr sz="2400"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BB0FD5E0-E025-4BB7-BCA7-650D04ECE440}"/>
              </a:ext>
            </a:extLst>
          </p:cNvPr>
          <p:cNvCxnSpPr/>
          <p:nvPr userDrawn="1"/>
        </p:nvCxnSpPr>
        <p:spPr>
          <a:xfrm>
            <a:off x="7106196" y="600891"/>
            <a:ext cx="0" cy="5499463"/>
          </a:xfrm>
          <a:prstGeom prst="line">
            <a:avLst/>
          </a:prstGeom>
          <a:ln>
            <a:solidFill>
              <a:srgbClr val="0057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ACCF856-FB12-4262-9F3F-852C7A7EC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2472" b="12665"/>
          <a:stretch/>
        </p:blipFill>
        <p:spPr>
          <a:xfrm>
            <a:off x="7259286" y="1038496"/>
            <a:ext cx="4285051" cy="4624252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9D98070-0E19-4980-936B-0660FCEA4B79}"/>
              </a:ext>
            </a:extLst>
          </p:cNvPr>
          <p:cNvGrpSpPr/>
          <p:nvPr userDrawn="1"/>
        </p:nvGrpSpPr>
        <p:grpSpPr>
          <a:xfrm>
            <a:off x="2138901" y="6267537"/>
            <a:ext cx="3253984" cy="529833"/>
            <a:chOff x="8766449" y="6267537"/>
            <a:chExt cx="3253984" cy="529833"/>
          </a:xfrm>
        </p:grpSpPr>
        <p:pic>
          <p:nvPicPr>
            <p:cNvPr id="14" name="Google Shape;208;p42">
              <a:extLst>
                <a:ext uri="{FF2B5EF4-FFF2-40B4-BE49-F238E27FC236}">
                  <a16:creationId xmlns:a16="http://schemas.microsoft.com/office/drawing/2014/main" id="{7A9742AD-61E4-434C-A24A-EC8433D5AFEB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7076" y="6296773"/>
              <a:ext cx="948877" cy="47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9911588-774E-4B30-8FD5-C40E0C3B35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165" y="6267537"/>
              <a:ext cx="1333268" cy="529833"/>
            </a:xfrm>
            <a:prstGeom prst="rect">
              <a:avLst/>
            </a:prstGeom>
          </p:spPr>
        </p:pic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CA362881-A05B-491C-9CBE-5E7BBC523ECC}"/>
                </a:ext>
              </a:extLst>
            </p:cNvPr>
            <p:cNvCxnSpPr/>
            <p:nvPr userDrawn="1"/>
          </p:nvCxnSpPr>
          <p:spPr>
            <a:xfrm>
              <a:off x="10557393" y="6296773"/>
              <a:ext cx="0" cy="4713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9117002-7588-40C4-BFDF-7618C71B2647}"/>
                </a:ext>
              </a:extLst>
            </p:cNvPr>
            <p:cNvSpPr txBox="1"/>
            <p:nvPr userDrawn="1"/>
          </p:nvSpPr>
          <p:spPr>
            <a:xfrm>
              <a:off x="8766449" y="6393954"/>
              <a:ext cx="150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47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1FD03356-8A4D-4DE5-A96C-89A61C47A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9"/>
          <a:stretch/>
        </p:blipFill>
        <p:spPr>
          <a:xfrm>
            <a:off x="27525" y="5010244"/>
            <a:ext cx="1998964" cy="18477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64D165-6479-48AE-B866-A893D2293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099" y="5010244"/>
            <a:ext cx="9866236" cy="968820"/>
          </a:xfrm>
        </p:spPr>
        <p:txBody>
          <a:bodyPr>
            <a:noAutofit/>
          </a:bodyPr>
          <a:lstStyle>
            <a:lvl1pPr algn="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A8210E-F2DE-45DB-8314-A371C5FC5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0119" y="462949"/>
            <a:ext cx="9866216" cy="4477246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1D3F7A2-1F40-48B8-9F22-F8A66DD86436}"/>
              </a:ext>
            </a:extLst>
          </p:cNvPr>
          <p:cNvGrpSpPr/>
          <p:nvPr userDrawn="1"/>
        </p:nvGrpSpPr>
        <p:grpSpPr>
          <a:xfrm>
            <a:off x="8092351" y="6254474"/>
            <a:ext cx="3253984" cy="529833"/>
            <a:chOff x="8766449" y="6267537"/>
            <a:chExt cx="3253984" cy="529833"/>
          </a:xfrm>
        </p:grpSpPr>
        <p:pic>
          <p:nvPicPr>
            <p:cNvPr id="11" name="Google Shape;208;p42">
              <a:extLst>
                <a:ext uri="{FF2B5EF4-FFF2-40B4-BE49-F238E27FC236}">
                  <a16:creationId xmlns:a16="http://schemas.microsoft.com/office/drawing/2014/main" id="{C80BB088-96E9-42CD-9780-0CAD71A26C6B}"/>
                </a:ext>
              </a:extLst>
            </p:cNvPr>
            <p:cNvPicPr preferRelativeResize="0"/>
            <p:nvPr userDrawn="1"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7076" y="6296773"/>
              <a:ext cx="948877" cy="47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43BB066-23E6-49AD-91F1-0CEC802E9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165" y="6267537"/>
              <a:ext cx="1333268" cy="529833"/>
            </a:xfrm>
            <a:prstGeom prst="rect">
              <a:avLst/>
            </a:prstGeom>
          </p:spPr>
        </p:pic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814E5FC4-86E0-4854-93E9-E2398EB370B2}"/>
                </a:ext>
              </a:extLst>
            </p:cNvPr>
            <p:cNvCxnSpPr/>
            <p:nvPr userDrawn="1"/>
          </p:nvCxnSpPr>
          <p:spPr>
            <a:xfrm>
              <a:off x="10557393" y="6296773"/>
              <a:ext cx="0" cy="4713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35552EE-F044-46D6-A368-816A95C19179}"/>
                </a:ext>
              </a:extLst>
            </p:cNvPr>
            <p:cNvSpPr txBox="1"/>
            <p:nvPr userDrawn="1"/>
          </p:nvSpPr>
          <p:spPr>
            <a:xfrm>
              <a:off x="8766449" y="6393954"/>
              <a:ext cx="150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3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>
            <a:extLst>
              <a:ext uri="{FF2B5EF4-FFF2-40B4-BE49-F238E27FC236}">
                <a16:creationId xmlns:a16="http://schemas.microsoft.com/office/drawing/2014/main" id="{FE31958C-1A7D-4B34-8CDD-273DE7D36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6" y="4942071"/>
            <a:ext cx="1369933" cy="94961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CD39543-9924-49F4-A31B-6ADB6C8377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20" y="3504056"/>
            <a:ext cx="1060714" cy="135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6FDE099-512C-4FC3-9571-273151BAEF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43" y="1983199"/>
            <a:ext cx="991533" cy="138390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CD16D74-60E3-41D2-BBA1-9EFFA705D3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5" y="931386"/>
            <a:ext cx="1360684" cy="999484"/>
          </a:xfrm>
          <a:prstGeom prst="rect">
            <a:avLst/>
          </a:prstGeom>
        </p:spPr>
      </p:pic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1444974-6D33-4A28-84E7-B343ECDBA1D7}"/>
              </a:ext>
            </a:extLst>
          </p:cNvPr>
          <p:cNvCxnSpPr>
            <a:cxnSpLocks/>
          </p:cNvCxnSpPr>
          <p:nvPr userDrawn="1"/>
        </p:nvCxnSpPr>
        <p:spPr>
          <a:xfrm flipV="1">
            <a:off x="6685843" y="1448408"/>
            <a:ext cx="4667947" cy="1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ítulo 1">
            <a:extLst>
              <a:ext uri="{FF2B5EF4-FFF2-40B4-BE49-F238E27FC236}">
                <a16:creationId xmlns:a16="http://schemas.microsoft.com/office/drawing/2014/main" id="{15BC4ADE-9292-440F-A3B4-C8FD52CA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64" y="365126"/>
            <a:ext cx="9866236" cy="968820"/>
          </a:xfrm>
        </p:spPr>
        <p:txBody>
          <a:bodyPr>
            <a:noAutofit/>
          </a:bodyPr>
          <a:lstStyle>
            <a:lvl1pPr algn="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</a:t>
            </a:r>
            <a:endParaRPr lang="es-CO" dirty="0"/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BF3EC7A4-0EE1-4D16-805A-4FA8F1D8D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7574" y="1541418"/>
            <a:ext cx="9866216" cy="4477246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E3A9FE9C-664F-4F52-8A50-6FB1C4B6EA31}"/>
              </a:ext>
            </a:extLst>
          </p:cNvPr>
          <p:cNvGrpSpPr/>
          <p:nvPr userDrawn="1"/>
        </p:nvGrpSpPr>
        <p:grpSpPr>
          <a:xfrm>
            <a:off x="8255347" y="6267537"/>
            <a:ext cx="3253984" cy="529833"/>
            <a:chOff x="5069660" y="6267537"/>
            <a:chExt cx="3253984" cy="529833"/>
          </a:xfrm>
        </p:grpSpPr>
        <p:pic>
          <p:nvPicPr>
            <p:cNvPr id="37" name="Google Shape;208;p42">
              <a:extLst>
                <a:ext uri="{FF2B5EF4-FFF2-40B4-BE49-F238E27FC236}">
                  <a16:creationId xmlns:a16="http://schemas.microsoft.com/office/drawing/2014/main" id="{7791BB40-329B-4E2A-8D2D-7F46FCE8678E}"/>
                </a:ext>
              </a:extLst>
            </p:cNvPr>
            <p:cNvPicPr preferRelativeResize="0"/>
            <p:nvPr userDrawn="1"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20287" y="6296773"/>
              <a:ext cx="948877" cy="47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419B5C51-C766-4285-8414-7D2EF28EA6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0376" y="6267537"/>
              <a:ext cx="1333268" cy="529833"/>
            </a:xfrm>
            <a:prstGeom prst="rect">
              <a:avLst/>
            </a:prstGeom>
          </p:spPr>
        </p:pic>
        <p:cxnSp>
          <p:nvCxnSpPr>
            <p:cNvPr id="39" name="Conector recto 38">
              <a:extLst>
                <a:ext uri="{FF2B5EF4-FFF2-40B4-BE49-F238E27FC236}">
                  <a16:creationId xmlns:a16="http://schemas.microsoft.com/office/drawing/2014/main" id="{E6695A5F-5647-48D6-940A-73E6DD29CCA3}"/>
                </a:ext>
              </a:extLst>
            </p:cNvPr>
            <p:cNvCxnSpPr/>
            <p:nvPr userDrawn="1"/>
          </p:nvCxnSpPr>
          <p:spPr>
            <a:xfrm>
              <a:off x="6860604" y="6296773"/>
              <a:ext cx="0" cy="4713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C4E49A28-1E98-4A03-99ED-6C60DF243084}"/>
                </a:ext>
              </a:extLst>
            </p:cNvPr>
            <p:cNvSpPr txBox="1"/>
            <p:nvPr userDrawn="1"/>
          </p:nvSpPr>
          <p:spPr>
            <a:xfrm>
              <a:off x="5069660" y="6393954"/>
              <a:ext cx="150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37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EAC23253-27D0-48AC-ABEF-216B997EC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6" y="4942071"/>
            <a:ext cx="1369933" cy="94961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E45A786-55CB-4F4F-9974-CD63D58EAC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20" y="3504056"/>
            <a:ext cx="1060714" cy="135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FC96B854-02FD-4D89-9F48-0BA7B07F1D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43" y="1983199"/>
            <a:ext cx="991533" cy="138390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D666C5B-A68E-473B-8D67-DB3CFBF2439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5" y="931386"/>
            <a:ext cx="1360684" cy="999484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FEE7C3E5-FB68-47F3-911A-C144619CF273}"/>
              </a:ext>
            </a:extLst>
          </p:cNvPr>
          <p:cNvCxnSpPr>
            <a:cxnSpLocks/>
          </p:cNvCxnSpPr>
          <p:nvPr userDrawn="1"/>
        </p:nvCxnSpPr>
        <p:spPr>
          <a:xfrm flipV="1">
            <a:off x="6685843" y="1448408"/>
            <a:ext cx="4667947" cy="1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id="{AFF66F86-EA08-4447-89B4-B7E0EFB3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64" y="365126"/>
            <a:ext cx="9866236" cy="968820"/>
          </a:xfrm>
        </p:spPr>
        <p:txBody>
          <a:bodyPr>
            <a:noAutofit/>
          </a:bodyPr>
          <a:lstStyle>
            <a:lvl1pPr algn="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</a:t>
            </a:r>
            <a:endParaRPr lang="es-CO" dirty="0"/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038C3665-76A9-4B24-A10F-DE413BBDE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7574" y="1541418"/>
            <a:ext cx="9866216" cy="4477246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9CEBFB1-8A51-409D-B617-630176FB44F3}"/>
              </a:ext>
            </a:extLst>
          </p:cNvPr>
          <p:cNvGrpSpPr/>
          <p:nvPr userDrawn="1"/>
        </p:nvGrpSpPr>
        <p:grpSpPr>
          <a:xfrm>
            <a:off x="8092351" y="6254474"/>
            <a:ext cx="3253984" cy="529833"/>
            <a:chOff x="8766449" y="6267537"/>
            <a:chExt cx="3253984" cy="529833"/>
          </a:xfrm>
        </p:grpSpPr>
        <p:pic>
          <p:nvPicPr>
            <p:cNvPr id="15" name="Google Shape;208;p42">
              <a:extLst>
                <a:ext uri="{FF2B5EF4-FFF2-40B4-BE49-F238E27FC236}">
                  <a16:creationId xmlns:a16="http://schemas.microsoft.com/office/drawing/2014/main" id="{5026216D-7765-4DB6-8A24-D1365C00F757}"/>
                </a:ext>
              </a:extLst>
            </p:cNvPr>
            <p:cNvPicPr preferRelativeResize="0"/>
            <p:nvPr userDrawn="1"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7076" y="6296773"/>
              <a:ext cx="948877" cy="47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DAE98E7-025B-49AE-979F-FC94E9AA4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165" y="6267537"/>
              <a:ext cx="1333268" cy="529833"/>
            </a:xfrm>
            <a:prstGeom prst="rect">
              <a:avLst/>
            </a:prstGeom>
          </p:spPr>
        </p:pic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CC379F4E-0E22-4918-9E89-ABA332209559}"/>
                </a:ext>
              </a:extLst>
            </p:cNvPr>
            <p:cNvCxnSpPr/>
            <p:nvPr userDrawn="1"/>
          </p:nvCxnSpPr>
          <p:spPr>
            <a:xfrm>
              <a:off x="10557393" y="6296773"/>
              <a:ext cx="0" cy="4713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2394E8B-254D-41D1-A0F6-CABD3618AA55}"/>
                </a:ext>
              </a:extLst>
            </p:cNvPr>
            <p:cNvSpPr txBox="1"/>
            <p:nvPr userDrawn="1"/>
          </p:nvSpPr>
          <p:spPr>
            <a:xfrm>
              <a:off x="8766449" y="6393954"/>
              <a:ext cx="150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648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39D5B78E-BAEC-41B6-A019-5B2E8367E58D}"/>
              </a:ext>
            </a:extLst>
          </p:cNvPr>
          <p:cNvSpPr/>
          <p:nvPr userDrawn="1"/>
        </p:nvSpPr>
        <p:spPr>
          <a:xfrm>
            <a:off x="11538858" y="365125"/>
            <a:ext cx="653142" cy="13481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8BB0B5B-CE92-4F4D-809C-EFCA44E3DC02}"/>
              </a:ext>
            </a:extLst>
          </p:cNvPr>
          <p:cNvGrpSpPr/>
          <p:nvPr userDrawn="1"/>
        </p:nvGrpSpPr>
        <p:grpSpPr>
          <a:xfrm>
            <a:off x="4247847" y="5584373"/>
            <a:ext cx="3253984" cy="529833"/>
            <a:chOff x="8766449" y="6267537"/>
            <a:chExt cx="3253984" cy="529833"/>
          </a:xfrm>
        </p:grpSpPr>
        <p:pic>
          <p:nvPicPr>
            <p:cNvPr id="17" name="Google Shape;208;p42">
              <a:extLst>
                <a:ext uri="{FF2B5EF4-FFF2-40B4-BE49-F238E27FC236}">
                  <a16:creationId xmlns:a16="http://schemas.microsoft.com/office/drawing/2014/main" id="{02A91374-D1B1-4BDA-AF37-E03E36695DA1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17076" y="6296773"/>
              <a:ext cx="948877" cy="4713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BAB9DE0-B829-4B78-8C27-96B1FCE5AE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165" y="6267537"/>
              <a:ext cx="1333268" cy="529833"/>
            </a:xfrm>
            <a:prstGeom prst="rect">
              <a:avLst/>
            </a:prstGeom>
          </p:spPr>
        </p:pic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EF4047DB-4DFC-4C77-BDB7-0FBA81344F1E}"/>
                </a:ext>
              </a:extLst>
            </p:cNvPr>
            <p:cNvCxnSpPr/>
            <p:nvPr userDrawn="1"/>
          </p:nvCxnSpPr>
          <p:spPr>
            <a:xfrm>
              <a:off x="10557393" y="6296773"/>
              <a:ext cx="0" cy="47136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DFEE859-A43F-4699-BEA0-7D145CF7F7FC}"/>
                </a:ext>
              </a:extLst>
            </p:cNvPr>
            <p:cNvSpPr txBox="1"/>
            <p:nvPr userDrawn="1"/>
          </p:nvSpPr>
          <p:spPr>
            <a:xfrm>
              <a:off x="8766449" y="6393954"/>
              <a:ext cx="15012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Organizan: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763E681F-1693-4022-9403-6AA441527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2472" b="10514"/>
          <a:stretch/>
        </p:blipFill>
        <p:spPr>
          <a:xfrm>
            <a:off x="3732314" y="591490"/>
            <a:ext cx="4285051" cy="473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1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D5FE332-7CA6-4824-99AC-95126C6C7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C86457-7595-4FA5-A59A-5277182A7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5F2AC4-335E-4A3A-8321-8B6C6D7D1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1920-04CC-4EA5-BC6A-956024BA2C38}" type="datetimeFigureOut">
              <a:rPr lang="es-CO" smtClean="0"/>
              <a:t>16/08/2019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BB3F56-0489-48A8-BAC5-610AB94F4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C9BC3B-8507-4718-937D-0E8363C3F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3F8F6-7A1E-40BF-9F02-CC6002C68E8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803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0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jpg"/><Relationship Id="rId3" Type="http://schemas.openxmlformats.org/officeDocument/2006/relationships/image" Target="../media/image25.jpg"/><Relationship Id="rId21" Type="http://schemas.openxmlformats.org/officeDocument/2006/relationships/image" Target="../media/image43.jpg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17" Type="http://schemas.openxmlformats.org/officeDocument/2006/relationships/image" Target="../media/image39.png"/><Relationship Id="rId25" Type="http://schemas.openxmlformats.org/officeDocument/2006/relationships/image" Target="../media/image47.jpg"/><Relationship Id="rId2" Type="http://schemas.openxmlformats.org/officeDocument/2006/relationships/image" Target="../media/image24.png"/><Relationship Id="rId16" Type="http://schemas.openxmlformats.org/officeDocument/2006/relationships/image" Target="../media/image38.jpg"/><Relationship Id="rId20" Type="http://schemas.openxmlformats.org/officeDocument/2006/relationships/image" Target="../media/image42.jpg"/><Relationship Id="rId29" Type="http://schemas.openxmlformats.org/officeDocument/2006/relationships/image" Target="../media/image5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24" Type="http://schemas.openxmlformats.org/officeDocument/2006/relationships/image" Target="../media/image46.jpg"/><Relationship Id="rId5" Type="http://schemas.openxmlformats.org/officeDocument/2006/relationships/image" Target="../media/image27.jpg"/><Relationship Id="rId15" Type="http://schemas.openxmlformats.org/officeDocument/2006/relationships/image" Target="../media/image37.png"/><Relationship Id="rId23" Type="http://schemas.openxmlformats.org/officeDocument/2006/relationships/image" Target="../media/image45.jpg"/><Relationship Id="rId28" Type="http://schemas.openxmlformats.org/officeDocument/2006/relationships/image" Target="../media/image50.jp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openxmlformats.org/officeDocument/2006/relationships/image" Target="../media/image36.png"/><Relationship Id="rId22" Type="http://schemas.openxmlformats.org/officeDocument/2006/relationships/image" Target="../media/image44.jpg"/><Relationship Id="rId27" Type="http://schemas.openxmlformats.org/officeDocument/2006/relationships/image" Target="../media/image49.png"/><Relationship Id="rId30" Type="http://schemas.openxmlformats.org/officeDocument/2006/relationships/image" Target="../media/image5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3 CuadroTexto">
            <a:extLst>
              <a:ext uri="{FF2B5EF4-FFF2-40B4-BE49-F238E27FC236}">
                <a16:creationId xmlns:a16="http://schemas.microsoft.com/office/drawing/2014/main" id="{95511333-88CD-443F-9F11-B36EB7B09E60}"/>
              </a:ext>
            </a:extLst>
          </p:cNvPr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596370" y="2350220"/>
            <a:ext cx="6288715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_tradnl" b="1" dirty="0">
                <a:latin typeface="Arial" charset="0"/>
              </a:rPr>
              <a:t>Riesgo </a:t>
            </a:r>
            <a:r>
              <a:rPr lang="es-CO" altLang="es-ES_tradnl" b="1" dirty="0">
                <a:latin typeface="Arial" charset="0"/>
              </a:rPr>
              <a:t>de Lavado de Activos y Financiación</a:t>
            </a:r>
            <a:r>
              <a:rPr lang="es-ES" altLang="es-ES_tradnl" b="1" dirty="0">
                <a:latin typeface="Arial" charset="0"/>
              </a:rPr>
              <a:t> del Terrorismo en el Sector Eléctrico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CO" altLang="es-ES_tradnl" b="1" dirty="0">
              <a:solidFill>
                <a:srgbClr val="109DCA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24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19FB3-E181-4B8F-9292-A1F9A1FE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Acuerdo conceptual sobre LA/FT</a:t>
            </a:r>
            <a:endParaRPr lang="es-E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A59190D-0083-4F9D-A652-9C04E2897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186" y="1880057"/>
            <a:ext cx="8403056" cy="4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B965103-665F-4920-B1B5-1BFAF2D20168}"/>
              </a:ext>
            </a:extLst>
          </p:cNvPr>
          <p:cNvSpPr/>
          <p:nvPr/>
        </p:nvSpPr>
        <p:spPr>
          <a:xfrm>
            <a:off x="77499" y="6482485"/>
            <a:ext cx="390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1200" i="1" dirty="0">
                <a:latin typeface="Arial" charset="0"/>
              </a:rPr>
              <a:t>LA/FT: Lavado de activos y financiación del terrorismo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126709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C71D26-2E7A-45BA-BC8D-40A692D4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Sujetos obligados y sujetos de reporte</a:t>
            </a:r>
            <a:endParaRPr lang="es-ES" dirty="0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99DC6263-40E1-4958-9A37-446603485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307" y="2425783"/>
            <a:ext cx="3732376" cy="300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0BD2A0C-C293-4BA4-B02A-F58E518D9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148681"/>
              </p:ext>
            </p:extLst>
          </p:nvPr>
        </p:nvGraphicFramePr>
        <p:xfrm>
          <a:off x="2125072" y="1621780"/>
          <a:ext cx="4418341" cy="448857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730532">
                  <a:extLst>
                    <a:ext uri="{9D8B030D-6E8A-4147-A177-3AD203B41FA5}">
                      <a16:colId xmlns:a16="http://schemas.microsoft.com/office/drawing/2014/main" val="2115332176"/>
                    </a:ext>
                  </a:extLst>
                </a:gridCol>
                <a:gridCol w="2687809">
                  <a:extLst>
                    <a:ext uri="{9D8B030D-6E8A-4147-A177-3AD203B41FA5}">
                      <a16:colId xmlns:a16="http://schemas.microsoft.com/office/drawing/2014/main" val="236696876"/>
                    </a:ext>
                  </a:extLst>
                </a:gridCol>
              </a:tblGrid>
              <a:tr h="328055">
                <a:tc gridSpan="2">
                  <a:txBody>
                    <a:bodyPr/>
                    <a:lstStyle/>
                    <a:p>
                      <a:pPr algn="ctr"/>
                      <a:r>
                        <a:rPr lang="es-CO" sz="1050" dirty="0"/>
                        <a:t>Tipo de Reportes que recibe la UIAF</a:t>
                      </a:r>
                      <a:endParaRPr lang="es-ES" sz="10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329753"/>
                  </a:ext>
                </a:extLst>
              </a:tr>
              <a:tr h="298415">
                <a:tc>
                  <a:txBody>
                    <a:bodyPr/>
                    <a:lstStyle/>
                    <a:p>
                      <a:pPr algn="ctr"/>
                      <a:r>
                        <a:rPr lang="es-CO" sz="900" b="1" dirty="0"/>
                        <a:t>FECHA DESDE LA CUAL ESTÁ DISPONIBLE LA INFORMACIÓN</a:t>
                      </a:r>
                      <a:endParaRPr lang="es-E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50" b="1" dirty="0"/>
                        <a:t>REPORTES</a:t>
                      </a:r>
                      <a:endParaRPr lang="es-ES" sz="105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6889534"/>
                  </a:ext>
                </a:extLst>
              </a:tr>
              <a:tr h="6232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1999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Comercio Exterior</a:t>
                      </a:r>
                      <a:br>
                        <a:rPr lang="es-CO" sz="1050" dirty="0"/>
                      </a:br>
                      <a:r>
                        <a:rPr lang="es-CO" sz="1050" dirty="0"/>
                        <a:t>Sector cambiario (Casas de cambio y Profesionales del cambio)</a:t>
                      </a:r>
                      <a:br>
                        <a:rPr lang="es-CO" sz="1050" dirty="0"/>
                      </a:br>
                      <a:r>
                        <a:rPr lang="es-CO" sz="1050" dirty="0"/>
                        <a:t>Sector Asegurador</a:t>
                      </a:r>
                      <a:br>
                        <a:rPr lang="es-CO" sz="1050" dirty="0"/>
                      </a:br>
                      <a:r>
                        <a:rPr lang="es-CO" sz="1050" dirty="0"/>
                        <a:t>Sector Financiero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254064"/>
                  </a:ext>
                </a:extLst>
              </a:tr>
              <a:tr h="2323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2000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Sector Bursátil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889714"/>
                  </a:ext>
                </a:extLst>
              </a:tr>
              <a:tr h="3827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Notarías</a:t>
                      </a:r>
                      <a:br>
                        <a:rPr lang="es-CO" sz="1050" dirty="0"/>
                      </a:br>
                      <a:r>
                        <a:rPr lang="es-CO" sz="1050" dirty="0"/>
                        <a:t>Sector Solidario</a:t>
                      </a:r>
                      <a:endParaRPr lang="es-CO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853688"/>
                  </a:ext>
                </a:extLst>
              </a:tr>
              <a:tr h="2323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2006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dirty="0"/>
                        <a:t>Transporte de valores</a:t>
                      </a:r>
                      <a:endParaRPr lang="es-ES" sz="105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095006"/>
                  </a:ext>
                </a:extLst>
              </a:tr>
              <a:tr h="3827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2007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Compra y venta de vehículos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dirty="0"/>
                        <a:t>Sector juegos de Azar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7710022"/>
                  </a:ext>
                </a:extLst>
              </a:tr>
              <a:tr h="3827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2008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Intermediarios Aduaneros</a:t>
                      </a:r>
                    </a:p>
                    <a:p>
                      <a:pPr algn="l"/>
                      <a:r>
                        <a:rPr lang="es-CO" sz="1050" dirty="0"/>
                        <a:t>Sector Real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1989085"/>
                  </a:ext>
                </a:extLst>
              </a:tr>
              <a:tr h="2323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2009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Oro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5821195"/>
                  </a:ext>
                </a:extLst>
              </a:tr>
              <a:tr h="38273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2011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Sector Clubes Deportivos</a:t>
                      </a:r>
                    </a:p>
                    <a:p>
                      <a:pPr algn="l"/>
                      <a:r>
                        <a:rPr lang="es-CO" sz="1050" dirty="0"/>
                        <a:t>Sector transportadores de carga terrestre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820850"/>
                  </a:ext>
                </a:extLst>
              </a:tr>
              <a:tr h="2323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2012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Sector giros postales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0424566"/>
                  </a:ext>
                </a:extLst>
              </a:tr>
              <a:tr h="23237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u="none" strike="noStrike" dirty="0">
                          <a:effectLst/>
                        </a:rPr>
                        <a:t>2014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050" dirty="0"/>
                        <a:t>Consejo nacional de juegos de Suerte y Azar</a:t>
                      </a:r>
                      <a:endParaRPr lang="es-E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3215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9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8B5EC9-C890-4325-B3DE-68C4F7B3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572642"/>
            <a:ext cx="9866236" cy="968820"/>
          </a:xfrm>
        </p:spPr>
        <p:txBody>
          <a:bodyPr/>
          <a:lstStyle/>
          <a:p>
            <a:r>
              <a:rPr lang="es-CO" dirty="0"/>
              <a:t>Sanciones en relación con el Lavado de Activos y Financiación del Terrorismo</a:t>
            </a:r>
            <a:br>
              <a:rPr lang="es-CO" dirty="0"/>
            </a:br>
            <a:endParaRPr lang="es-CO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5548B30-F346-420A-BE48-9E598B6D501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1006977"/>
              </p:ext>
            </p:extLst>
          </p:nvPr>
        </p:nvGraphicFramePr>
        <p:xfrm>
          <a:off x="1487488" y="1541462"/>
          <a:ext cx="10399712" cy="5190642"/>
        </p:xfrm>
        <a:graphic>
          <a:graphicData uri="http://schemas.openxmlformats.org/drawingml/2006/table">
            <a:tbl>
              <a:tblPr/>
              <a:tblGrid>
                <a:gridCol w="2796893">
                  <a:extLst>
                    <a:ext uri="{9D8B030D-6E8A-4147-A177-3AD203B41FA5}">
                      <a16:colId xmlns:a16="http://schemas.microsoft.com/office/drawing/2014/main" val="1721864807"/>
                    </a:ext>
                  </a:extLst>
                </a:gridCol>
                <a:gridCol w="2235544">
                  <a:extLst>
                    <a:ext uri="{9D8B030D-6E8A-4147-A177-3AD203B41FA5}">
                      <a16:colId xmlns:a16="http://schemas.microsoft.com/office/drawing/2014/main" val="172858146"/>
                    </a:ext>
                  </a:extLst>
                </a:gridCol>
                <a:gridCol w="3130324">
                  <a:extLst>
                    <a:ext uri="{9D8B030D-6E8A-4147-A177-3AD203B41FA5}">
                      <a16:colId xmlns:a16="http://schemas.microsoft.com/office/drawing/2014/main" val="3570540891"/>
                    </a:ext>
                  </a:extLst>
                </a:gridCol>
                <a:gridCol w="2236951">
                  <a:extLst>
                    <a:ext uri="{9D8B030D-6E8A-4147-A177-3AD203B41FA5}">
                      <a16:colId xmlns:a16="http://schemas.microsoft.com/office/drawing/2014/main" val="3076421250"/>
                    </a:ext>
                  </a:extLst>
                </a:gridCol>
              </a:tblGrid>
              <a:tr h="241784">
                <a:tc gridSpan="2"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Penal</a:t>
                      </a:r>
                      <a:endParaRPr kumimoji="0" lang="es-CO" altLang="es-ES_trad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Administrativa</a:t>
                      </a:r>
                      <a:endParaRPr kumimoji="0" lang="es-CO" altLang="es-ES_trad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264161"/>
                  </a:ext>
                </a:extLst>
              </a:tr>
              <a:tr h="241784">
                <a:tc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Personal</a:t>
                      </a:r>
                      <a:endParaRPr kumimoji="0" lang="es-CO" altLang="es-ES_trad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Corporativa</a:t>
                      </a:r>
                      <a:endParaRPr kumimoji="0" lang="es-CO" altLang="es-ES_tradn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Personal</a:t>
                      </a:r>
                      <a:endParaRPr kumimoji="0" lang="es-CO" altLang="es-ES_tradnl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4492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4492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Corporativa</a:t>
                      </a:r>
                      <a:endParaRPr kumimoji="0" lang="es-CO" altLang="es-ES_tradnl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283066"/>
                  </a:ext>
                </a:extLst>
              </a:tr>
              <a:tr h="47070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Los Jueces Penales puede imponer las siguientes sanciones penales: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altLang="es-ES_tradn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Lavado de Activos</a:t>
                      </a:r>
                      <a:endParaRPr kumimoji="0" lang="es-CO" altLang="es-ES_tradnl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</a:t>
                      </a: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- Prisión de 30 años.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- Multa de 50.000 </a:t>
                      </a:r>
                      <a:r>
                        <a:rPr kumimoji="0" lang="es-ES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 startAt="2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Omisión de Control</a:t>
                      </a:r>
                      <a:endParaRPr kumimoji="0" lang="es-CO" altLang="es-ES_tradnl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</a:t>
                      </a: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 Prisión de 10,6 años.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- Multa de 15.000 </a:t>
                      </a:r>
                      <a:r>
                        <a:rPr kumimoji="0" lang="es-ES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ES" alt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Omisión de reportes sobre transacciones en efectivo, movilización o almacenamiento de dinero en efectivo</a:t>
                      </a: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</a:t>
                      </a: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</a:t>
                      </a: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- Prisión de 10,6 años.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- Multa de 15.000 </a:t>
                      </a:r>
                      <a:r>
                        <a:rPr kumimoji="0" lang="es-CO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 startAt="3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Omisión de control en el sector de la salud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</a:t>
                      </a: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- Prisión de 10,6 años.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Multa de 15.000 </a:t>
                      </a:r>
                      <a:r>
                        <a:rPr kumimoji="0" lang="es-CO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 startAt="3"/>
                        <a:tabLst/>
                      </a:pPr>
                      <a:r>
                        <a:rPr kumimoji="0" lang="es-CO" altLang="es-ES_tradnl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Testaferrato</a:t>
                      </a: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:</a:t>
                      </a: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endParaRPr kumimoji="0" lang="es-CO" alt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Prisión de 22.5 años.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 - Multa de 50.000 </a:t>
                      </a:r>
                      <a:r>
                        <a:rPr kumimoji="0" lang="es-ES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 startAt="4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Enriquecimiento Ilícito de Particular</a:t>
                      </a:r>
                      <a:r>
                        <a:rPr kumimoji="0" lang="es-CO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endParaRPr kumimoji="0" lang="es-CO" altLang="es-ES_tradnl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Prisión de 15 años.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Multa de doble del valor del incremento ilícito logrado a 50.000 </a:t>
                      </a:r>
                      <a:r>
                        <a:rPr kumimoji="0" lang="es-ES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 startAt="5"/>
                        <a:tabLst/>
                      </a:pPr>
                      <a:r>
                        <a:rPr kumimoji="0" lang="es-CO" altLang="es-ES_tradnl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Financiación del Terrorismo</a:t>
                      </a:r>
                      <a:endParaRPr kumimoji="0" lang="es-CO" altLang="es-ES_tradnl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Prisión de 22 años.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anose="02070309020205020404" pitchFamily="49" charset="0"/>
                        <a:buNone/>
                        <a:tabLst/>
                      </a:pPr>
                      <a:r>
                        <a:rPr kumimoji="0" lang="es-ES" altLang="es-ES_tradn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       -  Multa de 15.000 </a:t>
                      </a:r>
                      <a:r>
                        <a:rPr kumimoji="0" lang="es-ES" altLang="es-ES_tradnl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SMLMV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15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Los Jueces Penales puede imponer las siguientes sanciones penales:</a:t>
                      </a:r>
                    </a:p>
                    <a:p>
                      <a:pPr marL="15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15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Cancelación de la personería jurídica. 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15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</a:endParaRPr>
                    </a:p>
                    <a:p>
                      <a:pPr marL="15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Suspensión y cancelación de los registros obtenidos fraudulenta-mente. </a:t>
                      </a:r>
                      <a:endParaRPr kumimoji="0" lang="es-CO" altLang="es-ES_trad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Las </a:t>
                      </a:r>
                      <a:r>
                        <a:rPr kumimoji="0" lang="es-CO" altLang="es-ES_tradnl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SFC</a:t>
                      </a: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impondrá las siguientes sanciones personales: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Amonestación o llamado de atención.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Suspensión o inhabilitación hasta por 5 años para el ejercicio de cargos que requieran posesión ante en entidades vigiladas.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Remoción de los administradores, directores, representantes legales o revisores fiscales de las entidades vigiladas por   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Multa de </a:t>
                      </a:r>
                      <a:r>
                        <a:rPr kumimoji="0" lang="es-CO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$</a:t>
                      </a:r>
                      <a:r>
                        <a:rPr kumimoji="0" lang="hr-HR" altLang="es-ES_tradnl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207.228.811</a:t>
                      </a:r>
                      <a:r>
                        <a:rPr kumimoji="0" lang="hr-HR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</a:t>
                      </a: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para los funcionarios que desacaten los mecanismos de prevención y control de lavado de activos y financiación del terrorismo.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 multa puede ser sucesiva mientras subsista el incumplimiento de la norma.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Remoción inmediata del infractor y comunicación de la decisión a todas las entidades vigiladas.</a:t>
                      </a:r>
                      <a:endParaRPr kumimoji="0" lang="es-CO" altLang="es-ES_tradnl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Las </a:t>
                      </a:r>
                      <a:r>
                        <a:rPr kumimoji="0" lang="es-CO" altLang="es-ES_tradnl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SFC</a:t>
                      </a: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impondrá las siguientes sanciones corporativa:</a:t>
                      </a:r>
                      <a:endParaRPr kumimoji="0" lang="es-CO" altLang="es-ES_tradn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Multas a las instituciones que no adopten los mecanismos de prevención y control adecuados para enfrentar el lavado de activos y la financiación del terrorismo.</a:t>
                      </a:r>
                      <a:endParaRPr kumimoji="0" lang="es-CO" altLang="es-ES_tradn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La multa puede ser de hasta </a:t>
                      </a:r>
                      <a:r>
                        <a:rPr kumimoji="0" lang="es-CO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$</a:t>
                      </a:r>
                      <a:r>
                        <a:rPr kumimoji="0" lang="hr-HR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3.293.179.938</a:t>
                      </a:r>
                      <a:endParaRPr kumimoji="0" lang="es-CO" altLang="es-ES_tradn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5CB8DD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anose="020F0502020204030204" pitchFamily="34" charset="0"/>
                        <a:buAutoNum type="romanLcPeriod"/>
                        <a:tabLst/>
                      </a:pP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puede ordenar a la entidad vigilada que destine </a:t>
                      </a:r>
                      <a:r>
                        <a:rPr kumimoji="0" lang="es-CO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$</a:t>
                      </a:r>
                      <a:r>
                        <a:rPr kumimoji="0" lang="hr-HR" altLang="es-ES_tradn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CB8DD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3.293.179.938</a:t>
                      </a:r>
                      <a:r>
                        <a:rPr kumimoji="0" lang="es-CO" altLang="es-ES_tradnl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</a:rPr>
                        <a:t>  en tecnología y capacitación.</a:t>
                      </a:r>
                      <a:endParaRPr kumimoji="0" lang="es-CO" altLang="es-ES_tradn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marL="34034" marR="3403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63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177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4A223-2E87-42D3-8661-3E821D54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3600" dirty="0"/>
              <a:t>Acuerdo conceptual sobre la gestión del riesgo</a:t>
            </a:r>
            <a:endParaRPr lang="es-ES" sz="3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A3A2F0-735B-47BE-A1ED-30D8D451F7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36" y="1472935"/>
            <a:ext cx="6361768" cy="425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1">
            <a:extLst>
              <a:ext uri="{FF2B5EF4-FFF2-40B4-BE49-F238E27FC236}">
                <a16:creationId xmlns:a16="http://schemas.microsoft.com/office/drawing/2014/main" id="{37B979AD-BB51-4600-ABE0-3416A762E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032" y="5730302"/>
            <a:ext cx="708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altLang="es-CO" sz="1800" dirty="0">
                <a:latin typeface="Arial" charset="0"/>
              </a:rPr>
              <a:t>Fuente: Principios, marco de referencia y proceso. ISO31000:2018</a:t>
            </a:r>
            <a:endParaRPr lang="es-CO" altLang="es-CO" sz="1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141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705A8-557A-45E3-8AD7-5CB983ED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Resultados del sector eléctrico: eventos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4EDA8E-C58D-441D-A52B-9627C85E0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265" y="3078759"/>
            <a:ext cx="2549855" cy="2113883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C5F33C0-9DDB-4635-A585-039612EF7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138552"/>
              </p:ext>
            </p:extLst>
          </p:nvPr>
        </p:nvGraphicFramePr>
        <p:xfrm>
          <a:off x="3026023" y="2031135"/>
          <a:ext cx="4318000" cy="441007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11548259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6492171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3661867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Listas de restricción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356812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Información pública negativa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874704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Contrapartes con procesos judiciales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413972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Documentación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191601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Testaferrato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151936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Inventarios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646133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Extinción de dominio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255527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Contrabando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454248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Donaciones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15649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568792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Bienes 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08434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Cesión de derechos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44915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Personas jurídicas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6752403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Extorsión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353989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Financiación del Terrorismo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0055413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5C726B4D-0FA5-4FC4-94AC-402970873856}"/>
              </a:ext>
            </a:extLst>
          </p:cNvPr>
          <p:cNvSpPr/>
          <p:nvPr/>
        </p:nvSpPr>
        <p:spPr>
          <a:xfrm>
            <a:off x="3168636" y="1692581"/>
            <a:ext cx="4318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/>
              <a:t>110 eventos de riesgos fueron clasificados así:</a:t>
            </a:r>
          </a:p>
        </p:txBody>
      </p:sp>
    </p:spTree>
    <p:extLst>
      <p:ext uri="{BB962C8B-B14F-4D97-AF65-F5344CB8AC3E}">
        <p14:creationId xmlns:p14="http://schemas.microsoft.com/office/powerpoint/2010/main" val="2923265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4C1E4-AD1D-4F2C-A412-0FDDD584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928" y="339959"/>
            <a:ext cx="8098871" cy="968820"/>
          </a:xfrm>
        </p:spPr>
        <p:txBody>
          <a:bodyPr/>
          <a:lstStyle/>
          <a:p>
            <a:r>
              <a:rPr lang="es-CO" dirty="0"/>
              <a:t>Resultados del sector eléctrico</a:t>
            </a:r>
            <a:endParaRPr lang="es-E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89BED8-24CF-4B0E-ACD2-8F0F488E5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682" y="1243527"/>
            <a:ext cx="2044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1" hangingPunct="1">
              <a:buClr>
                <a:srgbClr val="109DCA"/>
              </a:buClr>
            </a:pPr>
            <a:r>
              <a:rPr lang="es-ES" altLang="es-ES_tradnl" sz="1600" dirty="0"/>
              <a:t>Riesgos LA/FT sobre: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24047CA-14A5-487B-92D6-CA71379C5930}"/>
              </a:ext>
            </a:extLst>
          </p:cNvPr>
          <p:cNvSpPr/>
          <p:nvPr/>
        </p:nvSpPr>
        <p:spPr>
          <a:xfrm>
            <a:off x="2121634" y="1552168"/>
            <a:ext cx="734481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Documentación (clientes, miembros de junta directiva y socios).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14768B2-603A-4D0F-B28E-9EE543A0A1DC}"/>
              </a:ext>
            </a:extLst>
          </p:cNvPr>
          <p:cNvSpPr/>
          <p:nvPr/>
        </p:nvSpPr>
        <p:spPr>
          <a:xfrm>
            <a:off x="2007681" y="1552168"/>
            <a:ext cx="9045270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350F45F-48F5-4C57-81D8-2C26A43B9C2E}"/>
              </a:ext>
            </a:extLst>
          </p:cNvPr>
          <p:cNvSpPr/>
          <p:nvPr/>
        </p:nvSpPr>
        <p:spPr>
          <a:xfrm>
            <a:off x="2104857" y="2119601"/>
            <a:ext cx="892899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Listas de restricción sobre LA/FT y sus delitos fuente (agentes del mercado).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Información pública negativa.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Contrapartes con procesos judiciales.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Extinción de dominio (proveedores, socios, empleados, miembros de junta directiva y aliados estratégico).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Testaferrato (clientes, proveedores, socios, miembros de junta directiva, aliados estratégicos).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Cesión de derechos (factoring).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Uso de recursos.</a:t>
            </a:r>
          </a:p>
          <a:p>
            <a:pPr marL="285750" indent="-285750" algn="just" eaLnBrk="1" hangingPunct="1"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s-ES" altLang="es-ES_tradnl" sz="1700" dirty="0">
                <a:latin typeface="+mn-lt"/>
              </a:rPr>
              <a:t>Riesgos FT sobre extorsión</a:t>
            </a:r>
            <a:r>
              <a:rPr lang="es-ES" altLang="es-ES_tradnl" sz="1700" dirty="0">
                <a:latin typeface="Arial" charset="0"/>
              </a:rPr>
              <a:t>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70A0065-106B-4315-84B5-88296AD25105}"/>
              </a:ext>
            </a:extLst>
          </p:cNvPr>
          <p:cNvSpPr/>
          <p:nvPr/>
        </p:nvSpPr>
        <p:spPr>
          <a:xfrm>
            <a:off x="2007682" y="2010423"/>
            <a:ext cx="9000999" cy="263584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3D8208E-2A6B-47E7-816B-939635EBE004}"/>
              </a:ext>
            </a:extLst>
          </p:cNvPr>
          <p:cNvSpPr/>
          <p:nvPr/>
        </p:nvSpPr>
        <p:spPr>
          <a:xfrm>
            <a:off x="2051952" y="4738763"/>
            <a:ext cx="9000999" cy="143896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F0DCBB45-AE42-4383-BE14-AE138A98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959" y="4777344"/>
            <a:ext cx="8784976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chemeClr val="bg2">
                  <a:lumMod val="25000"/>
                </a:schemeClr>
              </a:buClr>
            </a:pPr>
            <a:r>
              <a:rPr lang="es-ES" altLang="es-ES_tradnl" sz="1700" dirty="0">
                <a:latin typeface="+mn-lt"/>
              </a:rPr>
              <a:t>Listas de restricción sobre LA y sus delitos fuente (clientes, proveedor, socios, empleados, miembros de junta directiva, aliados estratégico, y donatarios).</a:t>
            </a:r>
          </a:p>
          <a:p>
            <a:pPr algn="just" eaLnBrk="1" hangingPunct="1">
              <a:spcBef>
                <a:spcPct val="0"/>
              </a:spcBef>
              <a:buClr>
                <a:schemeClr val="bg2">
                  <a:lumMod val="25000"/>
                </a:schemeClr>
              </a:buClr>
            </a:pPr>
            <a:r>
              <a:rPr lang="es-ES" altLang="es-ES_tradnl" sz="1700" dirty="0">
                <a:latin typeface="+mn-lt"/>
              </a:rPr>
              <a:t>Extinción de dominio (clientes y donatarios).</a:t>
            </a:r>
          </a:p>
          <a:p>
            <a:pPr algn="just" eaLnBrk="1" hangingPunct="1">
              <a:spcBef>
                <a:spcPct val="0"/>
              </a:spcBef>
              <a:buClr>
                <a:schemeClr val="bg2">
                  <a:lumMod val="25000"/>
                </a:schemeClr>
              </a:buClr>
            </a:pPr>
            <a:r>
              <a:rPr lang="es-ES" altLang="es-ES_tradnl" sz="1700" dirty="0">
                <a:latin typeface="+mn-lt"/>
              </a:rPr>
              <a:t>Contrabando.</a:t>
            </a:r>
          </a:p>
          <a:p>
            <a:pPr algn="just" eaLnBrk="1" hangingPunct="1">
              <a:spcBef>
                <a:spcPct val="0"/>
              </a:spcBef>
              <a:buClr>
                <a:schemeClr val="bg2">
                  <a:lumMod val="25000"/>
                </a:schemeClr>
              </a:buClr>
            </a:pPr>
            <a:r>
              <a:rPr lang="es-ES" altLang="es-ES_tradnl" sz="1700" dirty="0">
                <a:latin typeface="+mn-lt"/>
              </a:rPr>
              <a:t>Donaciones.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C3E7339-51FB-43AE-856E-4B5C775C4C30}"/>
              </a:ext>
            </a:extLst>
          </p:cNvPr>
          <p:cNvSpPr/>
          <p:nvPr/>
        </p:nvSpPr>
        <p:spPr>
          <a:xfrm>
            <a:off x="77499" y="6482485"/>
            <a:ext cx="390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1200" i="1" dirty="0">
                <a:latin typeface="Arial" charset="0"/>
              </a:rPr>
              <a:t>LA/FT: Lavado de activos y financiación del terrorismo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4040446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7FCAC-C297-4635-8E14-0177D822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Medidas de administración a trabajar como acción colectiva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7E9D3AA-1E4D-4C1D-A819-1AE6364CB1B1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739244" y="1767920"/>
            <a:ext cx="1034929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Comité de oficiales de cumplimiento del sector. 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Reunión con el regulador y otras autoridades.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Motivar el cumplimiento del art. 27 de la Ley 1121 de 2006.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Evaluar la conveniencia de la regulación.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Compromiso de los miembros de la Acción Colectiva.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Seguimiento al diseño y la implementación de la matriz y el mapa de riesgo de LA/FT</a:t>
            </a:r>
            <a:r>
              <a:rPr lang="es-ES" altLang="es-ES_tradn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.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689A5DA-4B59-4D40-9D41-E12F15887553}"/>
              </a:ext>
            </a:extLst>
          </p:cNvPr>
          <p:cNvSpPr/>
          <p:nvPr/>
        </p:nvSpPr>
        <p:spPr>
          <a:xfrm>
            <a:off x="77499" y="6482485"/>
            <a:ext cx="390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1200" i="1" dirty="0">
                <a:latin typeface="Arial" charset="0"/>
              </a:rPr>
              <a:t>LA/FT: Lavado de activos y financiación del terrorismo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108131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control">
            <a:extLst>
              <a:ext uri="{FF2B5EF4-FFF2-40B4-BE49-F238E27FC236}">
                <a16:creationId xmlns:a16="http://schemas.microsoft.com/office/drawing/2014/main" id="{8C6F3786-CB49-42E2-914A-FF08860EF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43" y="2861653"/>
            <a:ext cx="2981578" cy="144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C93C492-052C-4467-AD20-A91DA495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417" y="365126"/>
            <a:ext cx="9080382" cy="968820"/>
          </a:xfrm>
        </p:spPr>
        <p:txBody>
          <a:bodyPr/>
          <a:lstStyle/>
          <a:p>
            <a:r>
              <a:rPr lang="es-CO" dirty="0"/>
              <a:t>Resultados del sector eléctrico: controles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FCE78E2-A9C3-4915-9CF1-EE8EE46B6106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672132" y="1474306"/>
            <a:ext cx="986621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Chequeo de las listas de restricción.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Política de consulta en las listas restrictivas para todas las personas naturales o jurídicas que se vinculen con la compañía y solicitud de Certificación </a:t>
            </a:r>
            <a:r>
              <a:rPr lang="es-ES" altLang="es-ES_tradnl" sz="1800" dirty="0" err="1">
                <a:latin typeface="Arial" charset="0"/>
              </a:rPr>
              <a:t>SARLAFT</a:t>
            </a:r>
            <a:r>
              <a:rPr lang="es-ES" altLang="es-ES_tradnl" sz="1800" dirty="0">
                <a:latin typeface="Arial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Chequeo de información pública en medios comunicación.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Lista de chequeo de documentación y registro en el sistema.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Análisis y verificación de la documentación.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Política de actualización de datos.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Estudio de debida diligencia (Listas de Restricción, Información Pública y Antecedentes).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Realizar capacitación a las personas que revisan la documentación.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1800" dirty="0">
                <a:latin typeface="Arial" charset="0"/>
              </a:rPr>
              <a:t>Establecer señales de alerta.</a:t>
            </a:r>
          </a:p>
        </p:txBody>
      </p:sp>
    </p:spTree>
    <p:extLst>
      <p:ext uri="{BB962C8B-B14F-4D97-AF65-F5344CB8AC3E}">
        <p14:creationId xmlns:p14="http://schemas.microsoft.com/office/powerpoint/2010/main" val="2345540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mejores practicas">
            <a:extLst>
              <a:ext uri="{FF2B5EF4-FFF2-40B4-BE49-F238E27FC236}">
                <a16:creationId xmlns:a16="http://schemas.microsoft.com/office/drawing/2014/main" id="{9CE3B502-3F7F-4239-8602-EAC35133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19" y="3470946"/>
            <a:ext cx="3927648" cy="278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6E7F72-BDE7-4E66-AC96-D0307D86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74" y="365126"/>
            <a:ext cx="9866226" cy="968820"/>
          </a:xfrm>
        </p:spPr>
        <p:txBody>
          <a:bodyPr/>
          <a:lstStyle/>
          <a:p>
            <a:r>
              <a:rPr lang="es-CO" dirty="0"/>
              <a:t>Mejores practicas y medidas administrativas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D051798-4EDA-4382-A09C-37960863CAF4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974136" y="1407194"/>
            <a:ext cx="8411435" cy="477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Respaldo de la alta dirección.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Trabajo en equipo.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Independencia y autoridad del oficial de cumplimiento.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ISO 31000 (Riesgos) y normas locales.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Debida diligencia a contrapartes.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Políticas y procedimientos.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Documentación.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Tecnología.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Capacitación.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Calibri" charset="0"/>
              <a:buAutoNum type="arabicPeriod"/>
            </a:pPr>
            <a:r>
              <a:rPr lang="es-ES" altLang="es-ES_tradnl" sz="2000" dirty="0">
                <a:latin typeface="Arial" charset="0"/>
              </a:rPr>
              <a:t> Régimen sancionatorio</a:t>
            </a:r>
            <a:r>
              <a:rPr lang="es-ES" altLang="es-ES_tradnl" sz="2300" dirty="0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57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CEC67-C1CE-4407-9A29-98651C45A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Conclusiones</a:t>
            </a:r>
            <a:endParaRPr lang="es-ES" dirty="0"/>
          </a:p>
        </p:txBody>
      </p:sp>
      <p:sp>
        <p:nvSpPr>
          <p:cNvPr id="4" name="4 Título">
            <a:extLst>
              <a:ext uri="{FF2B5EF4-FFF2-40B4-BE49-F238E27FC236}">
                <a16:creationId xmlns:a16="http://schemas.microsoft.com/office/drawing/2014/main" id="{779D6BCC-FA3D-47D1-89AE-229C33D35938}"/>
              </a:ext>
            </a:extLst>
          </p:cNvPr>
          <p:cNvSpPr txBox="1">
            <a:spLocks noGrp="1"/>
          </p:cNvSpPr>
          <p:nvPr>
            <p:ph sz="half" idx="1"/>
          </p:nvPr>
        </p:nvSpPr>
        <p:spPr bwMode="auto">
          <a:xfrm>
            <a:off x="1386896" y="2432807"/>
            <a:ext cx="10704436" cy="1882891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es-CO" altLang="es-ES_tradnl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r>
              <a:rPr lang="es-ES" altLang="es-ES_tradnl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El sector eléctrico se protege, si el empresario se protege</a:t>
            </a:r>
            <a:r>
              <a:rPr lang="es-CO" altLang="es-ES_tradnl" sz="4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895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5227B299-933A-428F-9C3C-932174D33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494" y="1772325"/>
            <a:ext cx="7671179" cy="409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Objetivos. 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Introducción.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Participantes.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Protección del negocio.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Acuerdo conceptual sobre LA/FT.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Acuerdo conceptual sobre gestión del riesgo.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Resultados.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200" dirty="0">
                <a:latin typeface="Arial" charset="0"/>
              </a:rPr>
              <a:t>Conclusiones.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D0AA5D4-D9DE-41E3-B326-8AC91181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64" y="365126"/>
            <a:ext cx="9866236" cy="968820"/>
          </a:xfrm>
        </p:spPr>
        <p:txBody>
          <a:bodyPr/>
          <a:lstStyle/>
          <a:p>
            <a:r>
              <a:rPr lang="es-CO" dirty="0"/>
              <a:t>Agenda</a:t>
            </a:r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E616AB3-9364-4535-B001-687DC3FE4DAE}"/>
              </a:ext>
            </a:extLst>
          </p:cNvPr>
          <p:cNvSpPr/>
          <p:nvPr/>
        </p:nvSpPr>
        <p:spPr>
          <a:xfrm>
            <a:off x="77499" y="6482485"/>
            <a:ext cx="390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1200" i="1" dirty="0">
                <a:latin typeface="Arial" charset="0"/>
              </a:rPr>
              <a:t>LA/FT: Lavado de activos y financiación del terrorismo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3524799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BC19C-EDEF-4DCB-9DC4-1A8E6E0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Conclusiones</a:t>
            </a:r>
            <a:endParaRPr lang="es-ES" dirty="0"/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E0EE7EEF-19C1-42EF-8388-29EFD708E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03" y="2002812"/>
            <a:ext cx="2677348" cy="33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B6F9451F-4ABC-4AB6-97D1-97602D980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51" y="2002812"/>
            <a:ext cx="6683414" cy="335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07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9CDD9-371D-490D-A2C7-79BCEB2D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Conclusiones</a:t>
            </a:r>
            <a:endParaRPr lang="es-E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3E55EEB-F1BF-443F-AE50-B2A6D3C40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65" y="1584306"/>
            <a:ext cx="6014792" cy="459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9D581899-F0D2-4D17-AB66-E37DD9506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92" y="1584306"/>
            <a:ext cx="3459873" cy="46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145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3 CuadroTexto">
            <a:extLst>
              <a:ext uri="{FF2B5EF4-FFF2-40B4-BE49-F238E27FC236}">
                <a16:creationId xmlns:a16="http://schemas.microsoft.com/office/drawing/2014/main" id="{2D48BA01-841E-421E-9946-D07E41FF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51" y="5324935"/>
            <a:ext cx="30871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Juan Pablo Rodríguez Cárdenas</a:t>
            </a:r>
          </a:p>
          <a:p>
            <a:pPr>
              <a:spcBef>
                <a:spcPct val="0"/>
              </a:spcBef>
              <a:buNone/>
            </a:pPr>
            <a:r>
              <a:rPr lang="es-CO" altLang="es-ES_tradnl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Consultor Antilavado – Antifraude – Anticorrupción</a:t>
            </a:r>
          </a:p>
          <a:p>
            <a:pPr>
              <a:spcBef>
                <a:spcPct val="0"/>
              </a:spcBef>
              <a:buNone/>
            </a:pPr>
            <a:r>
              <a:rPr lang="es-CO" altLang="es-ES_tradnl" sz="1400" u="sng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jrodrigue@ricsmanagement.com</a:t>
            </a:r>
          </a:p>
        </p:txBody>
      </p:sp>
      <p:sp>
        <p:nvSpPr>
          <p:cNvPr id="3" name="33 CuadroTexto">
            <a:extLst>
              <a:ext uri="{FF2B5EF4-FFF2-40B4-BE49-F238E27FC236}">
                <a16:creationId xmlns:a16="http://schemas.microsoft.com/office/drawing/2014/main" id="{7B4CCC66-3CB4-4514-85EB-78AB6F693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2271" y="5324935"/>
            <a:ext cx="30647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Ren</a:t>
            </a:r>
            <a:r>
              <a:rPr lang="es-ES" altLang="es-ES_tradnl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é Mauricio Castro vaca</a:t>
            </a:r>
            <a:endParaRPr lang="es-CO" altLang="es-ES_tradnl" sz="1400" b="1" dirty="0">
              <a:solidFill>
                <a:schemeClr val="bg2">
                  <a:lumMod val="50000"/>
                </a:schemeClr>
              </a:solidFill>
              <a:latin typeface="Arial" charset="0"/>
              <a:ea typeface="MS PGothic" charset="-128"/>
              <a:cs typeface="MS PGothic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400" b="1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Consultor Antilavado – Antifraude – Anticorrupción </a:t>
            </a:r>
          </a:p>
          <a:p>
            <a:pPr>
              <a:spcBef>
                <a:spcPct val="0"/>
              </a:spcBef>
              <a:buNone/>
            </a:pPr>
            <a:r>
              <a:rPr lang="es-CO" altLang="es-ES_tradnl" sz="1400" u="sng" dirty="0">
                <a:solidFill>
                  <a:schemeClr val="bg2">
                    <a:lumMod val="50000"/>
                  </a:schemeClr>
                </a:solidFill>
                <a:latin typeface="Arial" charset="0"/>
                <a:ea typeface="MS PGothic" charset="-128"/>
                <a:cs typeface="MS PGothic" charset="-128"/>
              </a:rPr>
              <a:t>rcastro@ricsmanagement.com</a:t>
            </a:r>
          </a:p>
        </p:txBody>
      </p:sp>
    </p:spTree>
    <p:extLst>
      <p:ext uri="{BB962C8B-B14F-4D97-AF65-F5344CB8AC3E}">
        <p14:creationId xmlns:p14="http://schemas.microsoft.com/office/powerpoint/2010/main" val="73467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017AE-134C-4CC9-B502-C9B1DDB3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Objetivos</a:t>
            </a:r>
            <a:endParaRPr lang="es-E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148911F-E9C8-4495-B2C1-71E03D05B3BC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2030406" y="1692419"/>
            <a:ext cx="968656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  <a:lvl2pPr marL="914400" indent="-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Entender la regulación sobre LA/FT y su incidencia en el sector eléctrico. 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Conocer sobre las metodologías de gestión del riesgo, en especial los cambios de la ISO 31000 de 2018 y aplicarla al riesgo de LA/FT.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Conocer el estado del arte del sector eléctrico.</a:t>
            </a:r>
          </a:p>
          <a:p>
            <a:pPr marL="457200" indent="-457200" algn="just" eaLnBrk="1" hangingPunct="1">
              <a:lnSpc>
                <a:spcPct val="15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Llevar a cabo la construcción conjunta de la matriz y mapa de riesgo de LA/FT del sector eléctrico.</a:t>
            </a:r>
          </a:p>
          <a:p>
            <a:pPr marL="457200" indent="-457200" algn="just" eaLnBrk="1" hangingPunct="1">
              <a:lnSpc>
                <a:spcPct val="200000"/>
              </a:lnSpc>
              <a:spcBef>
                <a:spcPct val="0"/>
              </a:spcBef>
              <a:buClr>
                <a:schemeClr val="bg2">
                  <a:lumMod val="50000"/>
                </a:schemeClr>
              </a:buClr>
              <a:buFont typeface="+mj-lt"/>
              <a:buAutoNum type="arabicPeriod"/>
            </a:pPr>
            <a:r>
              <a:rPr lang="es-ES" altLang="es-ES_tradnl" sz="2000" dirty="0">
                <a:latin typeface="Arial" charset="0"/>
              </a:rPr>
              <a:t>Compartir los buenas prácticas de otros sectores regulados.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93D5057-04C1-461B-9494-16BE84DBC235}"/>
              </a:ext>
            </a:extLst>
          </p:cNvPr>
          <p:cNvSpPr/>
          <p:nvPr/>
        </p:nvSpPr>
        <p:spPr>
          <a:xfrm>
            <a:off x="77499" y="6482485"/>
            <a:ext cx="3905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1200" i="1" dirty="0">
                <a:latin typeface="Arial" charset="0"/>
              </a:rPr>
              <a:t>LA/FT: Lavado de activos y financiación del terrorismo </a:t>
            </a:r>
            <a:endParaRPr lang="es-CO" sz="1200" i="1" dirty="0"/>
          </a:p>
        </p:txBody>
      </p:sp>
    </p:spTree>
    <p:extLst>
      <p:ext uri="{BB962C8B-B14F-4D97-AF65-F5344CB8AC3E}">
        <p14:creationId xmlns:p14="http://schemas.microsoft.com/office/powerpoint/2010/main" val="194992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>
            <a:extLst>
              <a:ext uri="{FF2B5EF4-FFF2-40B4-BE49-F238E27FC236}">
                <a16:creationId xmlns:a16="http://schemas.microsoft.com/office/drawing/2014/main" id="{FF9FD85C-3911-4804-B2AC-3D9477DA7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"/>
          <a:stretch>
            <a:fillRect/>
          </a:stretch>
        </p:blipFill>
        <p:spPr bwMode="auto">
          <a:xfrm>
            <a:off x="1688900" y="1291904"/>
            <a:ext cx="5936912" cy="47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6DF8256D-C398-4FC8-8D6C-ED808B75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23" y="1288704"/>
            <a:ext cx="3929324" cy="478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AA43AA1-5C97-4EE5-B58B-55155A00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564" y="365126"/>
            <a:ext cx="9866236" cy="968820"/>
          </a:xfrm>
        </p:spPr>
        <p:txBody>
          <a:bodyPr/>
          <a:lstStyle/>
          <a:p>
            <a:r>
              <a:rPr lang="es-CO" dirty="0"/>
              <a:t>Dan Arley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781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CD117-D442-43E2-A33F-8877CBB8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Titulares</a:t>
            </a:r>
            <a:endParaRPr lang="es-ES" dirty="0"/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FFCC035A-7491-472B-996E-00B6E1B5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077" y="2053719"/>
            <a:ext cx="2669107" cy="349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ED84B6CE-27EB-4BEF-B98E-DC0BC0544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07" y="1692110"/>
            <a:ext cx="4468247" cy="7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id="{49C9556F-6B86-45E6-BEE6-2683FE8EE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07" y="2663419"/>
            <a:ext cx="5019476" cy="61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0CBAA5E2-A2AC-489B-A08D-E0F6CE139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607" y="3488116"/>
            <a:ext cx="4676456" cy="6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C2BC6963-5626-4394-B725-15F80BF217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"/>
          <a:stretch/>
        </p:blipFill>
        <p:spPr bwMode="auto">
          <a:xfrm>
            <a:off x="1713607" y="4368030"/>
            <a:ext cx="5760640" cy="72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00ADE2F7-4154-4078-8584-7BA2D8241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95" y="5845853"/>
            <a:ext cx="3174059" cy="61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7">
            <a:extLst>
              <a:ext uri="{FF2B5EF4-FFF2-40B4-BE49-F238E27FC236}">
                <a16:creationId xmlns:a16="http://schemas.microsoft.com/office/drawing/2014/main" id="{2EA0DF35-B88A-46A6-9D11-00EA97676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95" y="5271735"/>
            <a:ext cx="6220081" cy="51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77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16A3C-5B7E-457F-B905-EE6403B1A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Una solución</a:t>
            </a:r>
            <a:endParaRPr lang="es-ES" dirty="0"/>
          </a:p>
        </p:txBody>
      </p:sp>
      <p:pic>
        <p:nvPicPr>
          <p:cNvPr id="4" name="Imagen 4">
            <a:extLst>
              <a:ext uri="{FF2B5EF4-FFF2-40B4-BE49-F238E27FC236}">
                <a16:creationId xmlns:a16="http://schemas.microsoft.com/office/drawing/2014/main" id="{8E9D01AD-8AF4-41D2-B341-B87164953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"/>
          <a:stretch/>
        </p:blipFill>
        <p:spPr bwMode="auto">
          <a:xfrm>
            <a:off x="1929176" y="1954568"/>
            <a:ext cx="609407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C78731-A59E-4BB3-BDD0-E087E7D25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80" y="1828733"/>
            <a:ext cx="283259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7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E5B20-EEB6-4FAA-AE37-5B534274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Un juego muy serio</a:t>
            </a:r>
            <a:endParaRPr lang="es-ES" dirty="0"/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50205851-657E-4D7B-A987-3FAB61C7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49" y="1541675"/>
            <a:ext cx="7818540" cy="138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871EDC-A239-4A4B-A42A-A10071163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44" y="3216477"/>
            <a:ext cx="6778751" cy="293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61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752FA7-427F-4197-B796-053EC7F6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914" y="406607"/>
            <a:ext cx="9866236" cy="968820"/>
          </a:xfrm>
        </p:spPr>
        <p:txBody>
          <a:bodyPr/>
          <a:lstStyle/>
          <a:p>
            <a:r>
              <a:rPr lang="es-CO" dirty="0"/>
              <a:t>Miembros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6E086ED-19C3-41EF-8A8B-A99707D47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299" y="4599749"/>
            <a:ext cx="570207" cy="54938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8125A8-9580-4E6A-80F0-AA48E1417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45" r="12433" b="9664"/>
          <a:stretch/>
        </p:blipFill>
        <p:spPr>
          <a:xfrm>
            <a:off x="8807052" y="3317552"/>
            <a:ext cx="660669" cy="7339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47C643-651F-418D-86F7-52EAF5E14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802" y="2501562"/>
            <a:ext cx="1288884" cy="5022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37D8A3-96B3-45FD-BC8E-7397381D1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953" y="4396295"/>
            <a:ext cx="885524" cy="7770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3F6160C-81A6-4037-A750-96745C3F0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0802" y="1525398"/>
            <a:ext cx="1214883" cy="5129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8A306A-171E-437A-9FEB-1B2E74563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226" y="2501562"/>
            <a:ext cx="1383251" cy="5022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3D1E3B-D464-4E88-9CD7-05228CF12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9960" y="5417160"/>
            <a:ext cx="916906" cy="5547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D4B42A4-09D2-4E47-AFA2-BBDC0037B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050" y="1659275"/>
            <a:ext cx="1777168" cy="3208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843DE9-019E-4F7E-8980-45369CED91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2058" y="2366030"/>
            <a:ext cx="1438815" cy="6188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A9BA1E1-832F-4DD5-AF94-632EB2F2E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2419" y="3337837"/>
            <a:ext cx="911651" cy="7821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A8157A-C426-4BE6-BD01-458B6A546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8709" y="1597639"/>
            <a:ext cx="1398609" cy="41583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4041E10-241D-4862-BA4F-620A192855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72" y="5527113"/>
            <a:ext cx="773136" cy="48779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BA887E4-B165-49B8-9F10-AB71828F6B5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3936" y="2420601"/>
            <a:ext cx="1257721" cy="48454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F8C2AD-AE48-4A5F-80E8-E0FA638F58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9341" y="2367281"/>
            <a:ext cx="1243827" cy="50888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9093840-8C43-4388-9F87-29BADEAD4B1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753" t="8041" r="16489" b="9359"/>
          <a:stretch/>
        </p:blipFill>
        <p:spPr>
          <a:xfrm>
            <a:off x="7258191" y="3414215"/>
            <a:ext cx="576064" cy="63729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2EB89FA-E93F-48FD-94BB-59724E2AF8A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3832" t="24342" r="15754" b="28001"/>
          <a:stretch/>
        </p:blipFill>
        <p:spPr>
          <a:xfrm>
            <a:off x="3744111" y="3580576"/>
            <a:ext cx="1279320" cy="38227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616315B-BEE9-4C18-A698-04025CA39E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96389" y="5571660"/>
            <a:ext cx="1185254" cy="34023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C1E3365-93F1-4568-AA40-153A91A0C2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7476" y="3447289"/>
            <a:ext cx="907556" cy="56433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1FCAEA3-F8CC-4184-8039-099315803E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4701" y="1510115"/>
            <a:ext cx="1494421" cy="50542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89760DC-A7DE-40B8-BD71-99ADFD1414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38118" y="3414215"/>
            <a:ext cx="1547664" cy="61888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7D3F3FA-EF65-4BAA-94AA-1D2537B9B34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6816" t="24755" r="15336" b="21948"/>
          <a:stretch/>
        </p:blipFill>
        <p:spPr>
          <a:xfrm>
            <a:off x="2038118" y="2385664"/>
            <a:ext cx="1530307" cy="55692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FB284220-5A89-436B-BF09-A040E06C8F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41766" y="5738377"/>
            <a:ext cx="1639726" cy="23348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FE9F862-DC05-4236-8BFC-38A3A94A7A0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73937" y="4643926"/>
            <a:ext cx="1257719" cy="36512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CF1758A-10E0-4ED0-9502-95268BF3328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65876" y="4617425"/>
            <a:ext cx="1390756" cy="38697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0355E14-6B2C-4F3B-90D6-55C5A63B72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2352" y="5711024"/>
            <a:ext cx="1582844" cy="27860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1703C430-52B6-4A40-BFA5-1F701D0B972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339342" y="1510115"/>
            <a:ext cx="1243826" cy="50542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8691B51F-5F1D-408F-8B9E-B78D3C65A1E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38118" y="4643926"/>
            <a:ext cx="1519200" cy="36512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AD7A246-FF44-4886-B784-D8438E7CCB9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04765" y="4642898"/>
            <a:ext cx="1683138" cy="36597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135A19D2-7B13-425B-B85E-DCDBD0314EB7}"/>
              </a:ext>
            </a:extLst>
          </p:cNvPr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32119" r="21079" b="32089"/>
          <a:stretch/>
        </p:blipFill>
        <p:spPr bwMode="auto">
          <a:xfrm>
            <a:off x="8807052" y="1659275"/>
            <a:ext cx="843916" cy="379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CF001B-387F-4302-B40B-C9ED9F000CB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47" y="5493371"/>
            <a:ext cx="813396" cy="52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8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E4BA3-4193-4F51-BBEE-56C26AE02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Protección del negocio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5DAC72-E42D-402A-922C-5013C502D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8" r="865" b="2631"/>
          <a:stretch/>
        </p:blipFill>
        <p:spPr>
          <a:xfrm>
            <a:off x="1627270" y="1000295"/>
            <a:ext cx="4542453" cy="316357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6421652-4A7D-4313-9D22-44CC70FBAB7B}"/>
              </a:ext>
            </a:extLst>
          </p:cNvPr>
          <p:cNvSpPr txBox="1"/>
          <p:nvPr/>
        </p:nvSpPr>
        <p:spPr>
          <a:xfrm>
            <a:off x="4890035" y="2455160"/>
            <a:ext cx="2088232" cy="16561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16BB60-7106-4E80-BC9E-EFA184546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9"/>
          <a:stretch/>
        </p:blipFill>
        <p:spPr>
          <a:xfrm>
            <a:off x="5486370" y="2709002"/>
            <a:ext cx="5402540" cy="33693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C4E835-7519-4CA1-9DB1-735F6C40C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77" y="4111344"/>
            <a:ext cx="1028584" cy="56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276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1109</Words>
  <Application>Microsoft Office PowerPoint</Application>
  <PresentationFormat>Panorámica</PresentationFormat>
  <Paragraphs>190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Courier New</vt:lpstr>
      <vt:lpstr>Times New Roman</vt:lpstr>
      <vt:lpstr>Tema de Office</vt:lpstr>
      <vt:lpstr>Riesgo de Lavado de Activos y Financiación del Terrorismo en el Sector Eléctrico </vt:lpstr>
      <vt:lpstr>Agenda</vt:lpstr>
      <vt:lpstr>Objetivos</vt:lpstr>
      <vt:lpstr>Dan Arley</vt:lpstr>
      <vt:lpstr>Titulares</vt:lpstr>
      <vt:lpstr>Una solución</vt:lpstr>
      <vt:lpstr>Un juego muy serio</vt:lpstr>
      <vt:lpstr>Miembros</vt:lpstr>
      <vt:lpstr>Protección del negocio</vt:lpstr>
      <vt:lpstr>Acuerdo conceptual sobre LA/FT</vt:lpstr>
      <vt:lpstr>Sujetos obligados y sujetos de reporte</vt:lpstr>
      <vt:lpstr>Sanciones en relación con el Lavado de Activos y Financiación del Terrorismo </vt:lpstr>
      <vt:lpstr>Acuerdo conceptual sobre la gestión del riesgo</vt:lpstr>
      <vt:lpstr>Resultados del sector eléctrico: eventos</vt:lpstr>
      <vt:lpstr>Resultados del sector eléctrico</vt:lpstr>
      <vt:lpstr>Medidas de administración a trabajar como acción colectiva</vt:lpstr>
      <vt:lpstr>Resultados del sector eléctrico: controles</vt:lpstr>
      <vt:lpstr>Mejores practicas y medidas administrativas</vt:lpstr>
      <vt:lpstr>Conclusiones</vt:lpstr>
      <vt:lpstr>Conclusiones</vt:lpstr>
      <vt:lpstr>Conclusiones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LINA MARIA CARO TABARES</cp:lastModifiedBy>
  <cp:revision>58</cp:revision>
  <dcterms:created xsi:type="dcterms:W3CDTF">2018-10-08T21:58:04Z</dcterms:created>
  <dcterms:modified xsi:type="dcterms:W3CDTF">2019-08-16T18:57:04Z</dcterms:modified>
</cp:coreProperties>
</file>